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3" r:id="rId3"/>
    <p:sldId id="259" r:id="rId4"/>
    <p:sldId id="268" r:id="rId5"/>
    <p:sldId id="267" r:id="rId6"/>
    <p:sldId id="269" r:id="rId7"/>
    <p:sldId id="283" r:id="rId8"/>
    <p:sldId id="293" r:id="rId9"/>
    <p:sldId id="271" r:id="rId10"/>
    <p:sldId id="278" r:id="rId11"/>
    <p:sldId id="294" r:id="rId12"/>
    <p:sldId id="272" r:id="rId13"/>
    <p:sldId id="274" r:id="rId14"/>
    <p:sldId id="275" r:id="rId15"/>
    <p:sldId id="273" r:id="rId16"/>
    <p:sldId id="276" r:id="rId17"/>
    <p:sldId id="277" r:id="rId18"/>
    <p:sldId id="279" r:id="rId19"/>
    <p:sldId id="280" r:id="rId20"/>
    <p:sldId id="281" r:id="rId21"/>
    <p:sldId id="282" r:id="rId22"/>
    <p:sldId id="284" r:id="rId23"/>
    <p:sldId id="285" r:id="rId24"/>
    <p:sldId id="287" r:id="rId25"/>
    <p:sldId id="286" r:id="rId26"/>
    <p:sldId id="289" r:id="rId27"/>
    <p:sldId id="290" r:id="rId28"/>
    <p:sldId id="291" r:id="rId29"/>
    <p:sldId id="288" r:id="rId30"/>
    <p:sldId id="292" r:id="rId31"/>
    <p:sldId id="260" r:id="rId32"/>
    <p:sldId id="261" r:id="rId33"/>
    <p:sldId id="262" r:id="rId34"/>
    <p:sldId id="264"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83"/>
            <p14:sldId id="293"/>
            <p14:sldId id="271"/>
            <p14:sldId id="278"/>
            <p14:sldId id="294"/>
            <p14:sldId id="272"/>
            <p14:sldId id="274"/>
            <p14:sldId id="275"/>
            <p14:sldId id="273"/>
            <p14:sldId id="276"/>
            <p14:sldId id="277"/>
            <p14:sldId id="279"/>
            <p14:sldId id="280"/>
            <p14:sldId id="281"/>
            <p14:sldId id="282"/>
            <p14:sldId id="284"/>
            <p14:sldId id="285"/>
          </p14:sldIdLst>
        </p14:section>
        <p14:section name="LIM construction" id="{3E234F40-9028-40C2-B659-2895360507A8}">
          <p14:sldIdLst>
            <p14:sldId id="287"/>
            <p14:sldId id="286"/>
          </p14:sldIdLst>
        </p14:section>
        <p14:section name="SSA" id="{C0FA6C7F-60D7-4A9E-B24E-DC01C3BB491B}">
          <p14:sldIdLst>
            <p14:sldId id="289"/>
            <p14:sldId id="290"/>
            <p14:sldId id="291"/>
            <p14:sldId id="288"/>
            <p14:sldId id="292"/>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9" autoAdjust="0"/>
    <p:restoredTop sz="94404" autoAdjust="0"/>
  </p:normalViewPr>
  <p:slideViewPr>
    <p:cSldViewPr snapToGrid="0">
      <p:cViewPr>
        <p:scale>
          <a:sx n="66" d="100"/>
          <a:sy n="66" d="100"/>
        </p:scale>
        <p:origin x="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21</a:t>
            </a:fld>
            <a:endParaRPr lang="zh-TW" altLang="en-US"/>
          </a:p>
        </p:txBody>
      </p:sp>
    </p:spTree>
    <p:extLst>
      <p:ext uri="{BB962C8B-B14F-4D97-AF65-F5344CB8AC3E}">
        <p14:creationId xmlns:p14="http://schemas.microsoft.com/office/powerpoint/2010/main" val="90408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279703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3429880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3096047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43026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3437799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12</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13</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15</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17</a:t>
            </a:fld>
            <a:endParaRPr lang="zh-TW" altLang="en-US"/>
          </a:p>
        </p:txBody>
      </p:sp>
    </p:spTree>
    <p:extLst>
      <p:ext uri="{BB962C8B-B14F-4D97-AF65-F5344CB8AC3E}">
        <p14:creationId xmlns:p14="http://schemas.microsoft.com/office/powerpoint/2010/main" val="39922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18</a:t>
            </a:fld>
            <a:endParaRPr lang="zh-TW" altLang="en-US"/>
          </a:p>
        </p:txBody>
      </p:sp>
    </p:spTree>
    <p:extLst>
      <p:ext uri="{BB962C8B-B14F-4D97-AF65-F5344CB8AC3E}">
        <p14:creationId xmlns:p14="http://schemas.microsoft.com/office/powerpoint/2010/main" val="115786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19</a:t>
            </a:fld>
            <a:endParaRPr lang="zh-TW" altLang="en-US"/>
          </a:p>
        </p:txBody>
      </p:sp>
    </p:spTree>
    <p:extLst>
      <p:ext uri="{BB962C8B-B14F-4D97-AF65-F5344CB8AC3E}">
        <p14:creationId xmlns:p14="http://schemas.microsoft.com/office/powerpoint/2010/main" val="160114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20</a:t>
            </a:fld>
            <a:endParaRPr lang="zh-TW" altLang="en-US"/>
          </a:p>
        </p:txBody>
      </p:sp>
    </p:spTree>
    <p:extLst>
      <p:ext uri="{BB962C8B-B14F-4D97-AF65-F5344CB8AC3E}">
        <p14:creationId xmlns:p14="http://schemas.microsoft.com/office/powerpoint/2010/main" val="210322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2022/2/4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2022/2/4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0.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0.png"/></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201880" y="265889"/>
            <a:ext cx="758541" cy="523220"/>
          </a:xfrm>
          <a:prstGeom prst="rect">
            <a:avLst/>
          </a:prstGeom>
          <a:noFill/>
        </p:spPr>
        <p:txBody>
          <a:bodyPr wrap="none" rtlCol="0">
            <a:spAutoFit/>
          </a:bodyPr>
          <a:lstStyle/>
          <a:p>
            <a:r>
              <a:rPr lang="en-US" altLang="zh-TW" sz="2800" dirty="0" smtClean="0"/>
              <a:t>GS1</a:t>
            </a:r>
            <a:endParaRPr lang="zh-TW" altLang="en-US" sz="2800" dirty="0"/>
          </a:p>
        </p:txBody>
      </p:sp>
      <p:pic>
        <p:nvPicPr>
          <p:cNvPr id="2" name="圖片 1"/>
          <p:cNvPicPr>
            <a:picLocks noChangeAspect="1"/>
          </p:cNvPicPr>
          <p:nvPr/>
        </p:nvPicPr>
        <p:blipFill rotWithShape="1">
          <a:blip r:embed="rId2"/>
          <a:srcRect l="1136" t="4941" r="248" b="307"/>
          <a:stretch/>
        </p:blipFill>
        <p:spPr>
          <a:xfrm>
            <a:off x="201880" y="1059906"/>
            <a:ext cx="10350230" cy="5593813"/>
          </a:xfrm>
          <a:prstGeom prst="rect">
            <a:avLst/>
          </a:prstGeom>
        </p:spPr>
      </p:pic>
      <p:sp>
        <p:nvSpPr>
          <p:cNvPr id="3" name="橢圓 2"/>
          <p:cNvSpPr/>
          <p:nvPr/>
        </p:nvSpPr>
        <p:spPr>
          <a:xfrm>
            <a:off x="8576109" y="5630779"/>
            <a:ext cx="1097280" cy="1029903"/>
          </a:xfrm>
          <a:prstGeom prst="ellipse">
            <a:avLst/>
          </a:prstGeom>
          <a:noFill/>
          <a:ln w="28575">
            <a:solidFill>
              <a:srgbClr val="FF78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7738712" y="5126049"/>
            <a:ext cx="3349592" cy="369332"/>
          </a:xfrm>
          <a:prstGeom prst="rect">
            <a:avLst/>
          </a:prstGeom>
          <a:noFill/>
        </p:spPr>
        <p:txBody>
          <a:bodyPr wrap="square" rtlCol="0">
            <a:spAutoFit/>
          </a:bodyPr>
          <a:lstStyle/>
          <a:p>
            <a:r>
              <a:rPr lang="en-US" altLang="zh-TW" dirty="0" smtClean="0"/>
              <a:t>outlier + only 0-1 cm-&gt; remove</a:t>
            </a:r>
            <a:endParaRPr lang="zh-TW" altLang="en-US" dirty="0"/>
          </a:p>
        </p:txBody>
      </p:sp>
    </p:spTree>
    <p:extLst>
      <p:ext uri="{BB962C8B-B14F-4D97-AF65-F5344CB8AC3E}">
        <p14:creationId xmlns:p14="http://schemas.microsoft.com/office/powerpoint/2010/main" val="92187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表格 1"/>
              <p:cNvGraphicFramePr>
                <a:graphicFrameLocks noGrp="1"/>
              </p:cNvGraphicFramePr>
              <p:nvPr>
                <p:extLst>
                  <p:ext uri="{D42A27DB-BD31-4B8C-83A1-F6EECF244321}">
                    <p14:modId xmlns:p14="http://schemas.microsoft.com/office/powerpoint/2010/main" val="4133608547"/>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27192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271920">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dirty="0" smtClean="0"/>
                            <a:t>524425.7</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zh-TW" altLang="en-US" sz="2000" dirty="0" smtClean="0"/>
                            <a:t>34800.15</a:t>
                          </a:r>
                        </a:p>
                      </a:txBody>
                      <a:tcPr anchor="ctr"/>
                    </a:tc>
                    <a:extLst>
                      <a:ext uri="{0D108BD9-81ED-4DB2-BD59-A6C34878D82A}">
                        <a16:rowId xmlns:a16="http://schemas.microsoft.com/office/drawing/2014/main" val="2456497944"/>
                      </a:ext>
                    </a:extLst>
                  </a:tr>
                  <a:tr h="271920">
                    <a:tc>
                      <a:txBody>
                        <a:bodyPr/>
                        <a:lstStyle/>
                        <a:p>
                          <a:pPr algn="l"/>
                          <a:r>
                            <a:rPr lang="en-US" altLang="zh-TW" sz="2000" dirty="0" smtClean="0"/>
                            <a:t>Bacteria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dirty="0" smtClean="0"/>
                            <a:t>42.80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6.75</a:t>
                          </a:r>
                          <a:endParaRPr lang="zh-TW" altLang="en-US" sz="2000" dirty="0"/>
                        </a:p>
                      </a:txBody>
                      <a:tcPr anchor="ctr"/>
                    </a:tc>
                    <a:extLst>
                      <a:ext uri="{0D108BD9-81ED-4DB2-BD59-A6C34878D82A}">
                        <a16:rowId xmlns:a16="http://schemas.microsoft.com/office/drawing/2014/main" val="2306985949"/>
                      </a:ext>
                    </a:extLst>
                  </a:tr>
                  <a:tr h="271920">
                    <a:tc>
                      <a:txBody>
                        <a:bodyPr/>
                        <a:lstStyle/>
                        <a:p>
                          <a:pPr algn="l"/>
                          <a:r>
                            <a:rPr lang="en-US" altLang="zh-TW" sz="2000" dirty="0" err="1" smtClean="0"/>
                            <a:t>Meiofauna</a:t>
                          </a:r>
                          <a:endParaRPr lang="zh-TW" altLang="en-US" sz="2000" dirty="0"/>
                        </a:p>
                      </a:txBody>
                      <a:tcPr anchor="ctr"/>
                    </a:tc>
                    <a:tc>
                      <a:txBody>
                        <a:bodyPr/>
                        <a:lstStyle/>
                        <a:p>
                          <a:endParaRPr lang="zh-TW" altLang="en-US" dirty="0"/>
                        </a:p>
                      </a:txBody>
                      <a:tcPr anchor="ctr"/>
                    </a:tc>
                    <a:extLst>
                      <a:ext uri="{0D108BD9-81ED-4DB2-BD59-A6C34878D82A}">
                        <a16:rowId xmlns:a16="http://schemas.microsoft.com/office/drawing/2014/main" val="3741266617"/>
                      </a:ext>
                    </a:extLst>
                  </a:tr>
                  <a:tr h="271920">
                    <a:tc>
                      <a:txBody>
                        <a:bodyPr/>
                        <a:lstStyle/>
                        <a:p>
                          <a:pPr algn="l"/>
                          <a:r>
                            <a:rPr lang="en-US" altLang="zh-TW" sz="2000" dirty="0" err="1" smtClean="0"/>
                            <a:t>Macrofauna</a:t>
                          </a:r>
                          <a:endParaRPr lang="zh-TW" altLang="en-US" sz="2000" dirty="0"/>
                        </a:p>
                      </a:txBody>
                      <a:tcPr anchor="ctr"/>
                    </a:tc>
                    <a:tc>
                      <a:txBody>
                        <a:bodyPr/>
                        <a:lstStyle/>
                        <a:p>
                          <a:endParaRPr lang="zh-TW" altLang="en-US" dirty="0"/>
                        </a:p>
                      </a:txBody>
                      <a:tcPr anchor="ctr"/>
                    </a:tc>
                    <a:extLst>
                      <a:ext uri="{0D108BD9-81ED-4DB2-BD59-A6C34878D82A}">
                        <a16:rowId xmlns:a16="http://schemas.microsoft.com/office/drawing/2014/main" val="1523799684"/>
                      </a:ext>
                    </a:extLst>
                  </a:tr>
                </a:tbl>
              </a:graphicData>
            </a:graphic>
          </p:graphicFrame>
        </mc:Choice>
        <mc:Fallback>
          <p:graphicFrame>
            <p:nvGraphicFramePr>
              <p:cNvPr id="2" name="表格 1"/>
              <p:cNvGraphicFramePr>
                <a:graphicFrameLocks noGrp="1"/>
              </p:cNvGraphicFramePr>
              <p:nvPr>
                <p:extLst>
                  <p:ext uri="{D42A27DB-BD31-4B8C-83A1-F6EECF244321}">
                    <p14:modId xmlns:p14="http://schemas.microsoft.com/office/powerpoint/2010/main" val="4133608547"/>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3962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9624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2"/>
                          <a:stretch>
                            <a:fillRect l="-63430" t="-107692" r="-826" b="-327692"/>
                          </a:stretch>
                        </a:blipFill>
                      </a:tcPr>
                    </a:tc>
                    <a:extLst>
                      <a:ext uri="{0D108BD9-81ED-4DB2-BD59-A6C34878D82A}">
                        <a16:rowId xmlns:a16="http://schemas.microsoft.com/office/drawing/2014/main" val="2456497944"/>
                      </a:ext>
                    </a:extLst>
                  </a:tr>
                  <a:tr h="39624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2"/>
                          <a:stretch>
                            <a:fillRect l="-63430" t="-204545" r="-826" b="-222727"/>
                          </a:stretch>
                        </a:blipFill>
                      </a:tcPr>
                    </a:tc>
                    <a:extLst>
                      <a:ext uri="{0D108BD9-81ED-4DB2-BD59-A6C34878D82A}">
                        <a16:rowId xmlns:a16="http://schemas.microsoft.com/office/drawing/2014/main" val="2306985949"/>
                      </a:ext>
                    </a:extLst>
                  </a:tr>
                  <a:tr h="396240">
                    <a:tc>
                      <a:txBody>
                        <a:bodyPr/>
                        <a:lstStyle/>
                        <a:p>
                          <a:pPr algn="l"/>
                          <a:r>
                            <a:rPr lang="en-US" altLang="zh-TW" sz="2000" dirty="0" err="1" smtClean="0"/>
                            <a:t>Meiofauna</a:t>
                          </a:r>
                          <a:endParaRPr lang="zh-TW" altLang="en-US" sz="2000" dirty="0"/>
                        </a:p>
                      </a:txBody>
                      <a:tcPr anchor="ctr"/>
                    </a:tc>
                    <a:tc>
                      <a:txBody>
                        <a:bodyPr/>
                        <a:lstStyle/>
                        <a:p>
                          <a:endParaRPr lang="zh-TW" altLang="en-US" dirty="0"/>
                        </a:p>
                      </a:txBody>
                      <a:tcPr anchor="ctr"/>
                    </a:tc>
                    <a:extLst>
                      <a:ext uri="{0D108BD9-81ED-4DB2-BD59-A6C34878D82A}">
                        <a16:rowId xmlns:a16="http://schemas.microsoft.com/office/drawing/2014/main" val="3741266617"/>
                      </a:ext>
                    </a:extLst>
                  </a:tr>
                  <a:tr h="396240">
                    <a:tc>
                      <a:txBody>
                        <a:bodyPr/>
                        <a:lstStyle/>
                        <a:p>
                          <a:pPr algn="l"/>
                          <a:r>
                            <a:rPr lang="en-US" altLang="zh-TW" sz="2000" dirty="0" err="1" smtClean="0"/>
                            <a:t>Macrofauna</a:t>
                          </a:r>
                          <a:endParaRPr lang="zh-TW" altLang="en-US" sz="2000" dirty="0"/>
                        </a:p>
                      </a:txBody>
                      <a:tcPr anchor="ctr"/>
                    </a:tc>
                    <a:tc>
                      <a:txBody>
                        <a:bodyPr/>
                        <a:lstStyle/>
                        <a:p>
                          <a:endParaRPr lang="zh-TW" altLang="en-US" dirty="0"/>
                        </a:p>
                      </a:txBody>
                      <a:tcPr anchor="ctr"/>
                    </a:tc>
                    <a:extLst>
                      <a:ext uri="{0D108BD9-81ED-4DB2-BD59-A6C34878D82A}">
                        <a16:rowId xmlns:a16="http://schemas.microsoft.com/office/drawing/2014/main" val="1523799684"/>
                      </a:ext>
                    </a:extLst>
                  </a:tr>
                </a:tbl>
              </a:graphicData>
            </a:graphic>
          </p:graphicFrame>
        </mc:Fallback>
      </mc:AlternateContent>
      <p:pic>
        <p:nvPicPr>
          <p:cNvPr id="8" name="圖片 7"/>
          <p:cNvPicPr>
            <a:picLocks noChangeAspect="1"/>
          </p:cNvPicPr>
          <p:nvPr/>
        </p:nvPicPr>
        <p:blipFill rotWithShape="1">
          <a:blip r:embed="rId3"/>
          <a:srcRect l="1112" t="4568"/>
          <a:stretch/>
        </p:blipFill>
        <p:spPr>
          <a:xfrm>
            <a:off x="304800" y="319086"/>
            <a:ext cx="6781800" cy="3681413"/>
          </a:xfrm>
          <a:prstGeom prst="rect">
            <a:avLst/>
          </a:prstGeom>
        </p:spPr>
      </p:pic>
    </p:spTree>
    <p:extLst>
      <p:ext uri="{BB962C8B-B14F-4D97-AF65-F5344CB8AC3E}">
        <p14:creationId xmlns:p14="http://schemas.microsoft.com/office/powerpoint/2010/main" val="47131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pic>
        <p:nvPicPr>
          <p:cNvPr id="3" name="圖片 2"/>
          <p:cNvPicPr/>
          <p:nvPr/>
        </p:nvPicPr>
        <p:blipFill rotWithShape="1">
          <a:blip r:embed="rId2">
            <a:extLst>
              <a:ext uri="{28A0092B-C50C-407E-A947-70E740481C1C}">
                <a14:useLocalDpi xmlns:a14="http://schemas.microsoft.com/office/drawing/2010/main" val="0"/>
              </a:ext>
            </a:extLst>
          </a:blip>
          <a:srcRect l="13010" r="9056"/>
          <a:stretch/>
        </p:blipFill>
        <p:spPr>
          <a:xfrm>
            <a:off x="7159225" y="1211449"/>
            <a:ext cx="4811279" cy="5360835"/>
          </a:xfrm>
          <a:prstGeom prst="rect">
            <a:avLst/>
          </a:prstGeom>
        </p:spPr>
      </p:pic>
      <p:grpSp>
        <p:nvGrpSpPr>
          <p:cNvPr id="4" name="群組 3"/>
          <p:cNvGrpSpPr/>
          <p:nvPr/>
        </p:nvGrpSpPr>
        <p:grpSpPr>
          <a:xfrm>
            <a:off x="6652909" y="1211449"/>
            <a:ext cx="2347827" cy="5053058"/>
            <a:chOff x="217819" y="1200019"/>
            <a:chExt cx="2347827" cy="5053058"/>
          </a:xfrm>
        </p:grpSpPr>
        <p:sp>
          <p:nvSpPr>
            <p:cNvPr id="5" name="矩形 4"/>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8" name="矩形 7"/>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9" name="直線單箭頭接點 8"/>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3" name="矩形 12"/>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grpSp>
        <p:nvGrpSpPr>
          <p:cNvPr id="14" name="群組 13"/>
          <p:cNvGrpSpPr/>
          <p:nvPr/>
        </p:nvGrpSpPr>
        <p:grpSpPr>
          <a:xfrm>
            <a:off x="2208750" y="1742345"/>
            <a:ext cx="1294137" cy="2798043"/>
            <a:chOff x="649816" y="2058422"/>
            <a:chExt cx="1294137" cy="2798043"/>
          </a:xfrm>
        </p:grpSpPr>
        <mc:AlternateContent xmlns:mc="http://schemas.openxmlformats.org/markup-compatibility/2006" xmlns:a14="http://schemas.microsoft.com/office/drawing/2010/main">
          <mc:Choice Requires="a14">
            <p:sp>
              <p:nvSpPr>
                <p:cNvPr id="15" name="矩形 14"/>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9493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577500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表格 11"/>
          <p:cNvGraphicFramePr>
            <a:graphicFrameLocks noGrp="1"/>
          </p:cNvGraphicFramePr>
          <p:nvPr>
            <p:extLst>
              <p:ext uri="{D42A27DB-BD31-4B8C-83A1-F6EECF244321}">
                <p14:modId xmlns:p14="http://schemas.microsoft.com/office/powerpoint/2010/main" val="1340295799"/>
              </p:ext>
            </p:extLst>
          </p:nvPr>
        </p:nvGraphicFramePr>
        <p:xfrm>
          <a:off x="8059605" y="13248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TOU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TOU (</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72.58901</a:t>
                      </a:r>
                      <a:endParaRPr lang="en-US" altLang="zh-TW" dirty="0"/>
                    </a:p>
                  </a:txBody>
                  <a:tcPr anchor="ctr"/>
                </a:tc>
                <a:tc>
                  <a:txBody>
                    <a:bodyPr/>
                    <a:lstStyle/>
                    <a:p>
                      <a:pPr algn="ctr"/>
                      <a:r>
                        <a:rPr lang="en-US" altLang="zh-TW" dirty="0" smtClean="0"/>
                        <a:t>16.603905</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53.37575</a:t>
                      </a:r>
                      <a:endParaRPr lang="en-US" altLang="zh-TW" dirty="0"/>
                    </a:p>
                  </a:txBody>
                  <a:tcPr anchor="ctr"/>
                </a:tc>
                <a:tc>
                  <a:txBody>
                    <a:bodyPr/>
                    <a:lstStyle/>
                    <a:p>
                      <a:pPr algn="ctr"/>
                      <a:r>
                        <a:rPr lang="en-US" altLang="zh-TW" dirty="0" smtClean="0"/>
                        <a:t>4.061608</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4102953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2087057668"/>
              </p:ext>
            </p:extLst>
          </p:nvPr>
        </p:nvGraphicFramePr>
        <p:xfrm>
          <a:off x="8233341" y="14010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DOU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DOU (</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19.80919</a:t>
                      </a:r>
                      <a:endParaRPr lang="en-US" altLang="zh-TW" dirty="0"/>
                    </a:p>
                  </a:txBody>
                  <a:tcPr anchor="ctr"/>
                </a:tc>
                <a:tc>
                  <a:txBody>
                    <a:bodyPr/>
                    <a:lstStyle/>
                    <a:p>
                      <a:pPr algn="ctr"/>
                      <a:r>
                        <a:rPr lang="en-US" altLang="zh-TW" dirty="0" smtClean="0"/>
                        <a:t>22.72966</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11.67663</a:t>
                      </a:r>
                      <a:endParaRPr lang="zh-TW" altLang="en-US" dirty="0"/>
                    </a:p>
                  </a:txBody>
                  <a:tcPr anchor="ctr"/>
                </a:tc>
                <a:tc>
                  <a:txBody>
                    <a:bodyPr/>
                    <a:lstStyle/>
                    <a:p>
                      <a:pPr algn="ctr"/>
                      <a:r>
                        <a:rPr lang="en-US" altLang="zh-TW" dirty="0" smtClean="0"/>
                        <a:t>8.148866</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6228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740"/>
          <a:stretch/>
        </p:blipFill>
        <p:spPr>
          <a:xfrm>
            <a:off x="1786681" y="1860619"/>
            <a:ext cx="8414570" cy="4635500"/>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3322848291"/>
              </p:ext>
            </p:extLst>
          </p:nvPr>
        </p:nvGraphicFramePr>
        <p:xfrm>
          <a:off x="7661841" y="364236"/>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BMU (</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BMU</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smtClean="0"/>
                        <a:t>(</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62.34343</a:t>
                      </a:r>
                      <a:endParaRPr lang="en-US" altLang="zh-TW" dirty="0"/>
                    </a:p>
                  </a:txBody>
                  <a:tcPr anchor="ctr"/>
                </a:tc>
                <a:tc>
                  <a:txBody>
                    <a:bodyPr/>
                    <a:lstStyle/>
                    <a:p>
                      <a:pPr algn="ctr"/>
                      <a:r>
                        <a:rPr lang="en-US" altLang="zh-TW" dirty="0" smtClean="0"/>
                        <a:t>45.86694</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62.01101</a:t>
                      </a:r>
                      <a:endParaRPr lang="zh-TW" altLang="en-US" dirty="0"/>
                    </a:p>
                  </a:txBody>
                  <a:tcPr anchor="ctr"/>
                </a:tc>
                <a:tc>
                  <a:txBody>
                    <a:bodyPr/>
                    <a:lstStyle/>
                    <a:p>
                      <a:pPr algn="ctr"/>
                      <a:r>
                        <a:rPr lang="en-US" altLang="zh-TW" dirty="0" smtClean="0"/>
                        <a:t>40.56152</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9609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1536700" y="1231900"/>
            <a:ext cx="9459747" cy="5156200"/>
          </a:xfrm>
          <a:prstGeom prst="rect">
            <a:avLst/>
          </a:prstGeom>
        </p:spPr>
      </p:pic>
    </p:spTree>
    <p:extLst>
      <p:ext uri="{BB962C8B-B14F-4D97-AF65-F5344CB8AC3E}">
        <p14:creationId xmlns:p14="http://schemas.microsoft.com/office/powerpoint/2010/main" val="390654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620671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Maintenance </a:t>
            </a:r>
            <a:r>
              <a:rPr lang="en-US" altLang="zh-TW" dirty="0" smtClean="0">
                <a:solidFill>
                  <a:schemeClr val="tx1"/>
                </a:solidFill>
              </a:rPr>
              <a:t>respiration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smtClean="0">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547515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5475153" cy="1569660"/>
              </a:xfrm>
              <a:prstGeom prst="rect">
                <a:avLst/>
              </a:prstGeom>
              <a:blipFill>
                <a:blip r:embed="rId5"/>
                <a:stretch>
                  <a:fillRect l="-1670" t="-3113" b="-66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607589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185958" y="2340865"/>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Directly use measured TOU data</a:t>
            </a:r>
            <a:endParaRPr lang="zh-TW" altLang="en-US" dirty="0"/>
          </a:p>
        </p:txBody>
      </p:sp>
      <p:sp>
        <p:nvSpPr>
          <p:cNvPr id="3" name="文字方塊 2"/>
          <p:cNvSpPr txBox="1"/>
          <p:nvPr/>
        </p:nvSpPr>
        <p:spPr>
          <a:xfrm>
            <a:off x="201880" y="265889"/>
            <a:ext cx="5060616" cy="523220"/>
          </a:xfrm>
          <a:prstGeom prst="rect">
            <a:avLst/>
          </a:prstGeom>
          <a:noFill/>
        </p:spPr>
        <p:txBody>
          <a:bodyPr wrap="none" rtlCol="0">
            <a:spAutoFit/>
          </a:bodyPr>
          <a:lstStyle/>
          <a:p>
            <a:r>
              <a:rPr lang="en-US" altLang="zh-TW" sz="2800" dirty="0" smtClean="0"/>
              <a:t>Dealing with respiration problem</a:t>
            </a:r>
            <a:endParaRPr lang="zh-TW" altLang="en-US" sz="2800" dirty="0"/>
          </a:p>
        </p:txBody>
      </p:sp>
      <p:sp>
        <p:nvSpPr>
          <p:cNvPr id="5" name="矩形 4"/>
          <p:cNvSpPr/>
          <p:nvPr/>
        </p:nvSpPr>
        <p:spPr>
          <a:xfrm>
            <a:off x="185958" y="979908"/>
            <a:ext cx="7050135" cy="1015663"/>
          </a:xfrm>
          <a:prstGeom prst="rect">
            <a:avLst/>
          </a:prstGeom>
        </p:spPr>
        <p:txBody>
          <a:bodyPr wrap="none">
            <a:spAutoFit/>
          </a:bodyPr>
          <a:lstStyle/>
          <a:p>
            <a:pPr marL="285750" indent="-285750">
              <a:buFont typeface="Arial" panose="020B0604020202020204" pitchFamily="34" charset="0"/>
              <a:buChar char="•"/>
            </a:pPr>
            <a:r>
              <a:rPr lang="zh-TW" altLang="en-US" sz="2000" dirty="0"/>
              <a:t>LSEI error: inequalities </a:t>
            </a:r>
            <a:r>
              <a:rPr lang="zh-TW" altLang="en-US" sz="2000" dirty="0" smtClean="0"/>
              <a:t>contradictory</a:t>
            </a:r>
            <a:endParaRPr lang="en-US" altLang="zh-TW" sz="2000" dirty="0" smtClean="0"/>
          </a:p>
          <a:p>
            <a:pPr marL="742950" lvl="1" indent="-285750">
              <a:buFont typeface="Arial" panose="020B0604020202020204" pitchFamily="34" charset="0"/>
              <a:buChar char="•"/>
            </a:pPr>
            <a:r>
              <a:rPr lang="en-US" altLang="zh-TW" sz="2000" dirty="0" smtClean="0"/>
              <a:t>Using </a:t>
            </a:r>
            <a:r>
              <a:rPr lang="en-US" altLang="zh-TW" sz="2000" dirty="0"/>
              <a:t>equalities and/or inequalities that are incompatible. </a:t>
            </a:r>
            <a:endParaRPr lang="en-US" altLang="zh-TW" sz="2000" dirty="0" smtClean="0"/>
          </a:p>
          <a:p>
            <a:pPr marL="742950" lvl="1" indent="-285750">
              <a:buFont typeface="Arial" panose="020B0604020202020204" pitchFamily="34" charset="0"/>
              <a:buChar char="•"/>
            </a:pPr>
            <a:r>
              <a:rPr lang="en-US" altLang="zh-TW" sz="2000" dirty="0" err="1" smtClean="0"/>
              <a:t>eg</a:t>
            </a:r>
            <a:r>
              <a:rPr lang="en-US" altLang="zh-TW" sz="2000" dirty="0" smtClean="0"/>
              <a:t>.: I </a:t>
            </a:r>
            <a:r>
              <a:rPr lang="en-US" altLang="zh-TW" sz="2000" dirty="0"/>
              <a:t>want that a &gt; 10 but also that a &lt; </a:t>
            </a:r>
            <a:r>
              <a:rPr lang="en-US" altLang="zh-TW" sz="2000" dirty="0" smtClean="0"/>
              <a:t>2</a:t>
            </a:r>
            <a:endParaRPr lang="zh-TW" altLang="en-US" sz="2000" dirty="0"/>
          </a:p>
        </p:txBody>
      </p:sp>
      <p:grpSp>
        <p:nvGrpSpPr>
          <p:cNvPr id="31" name="群組 30"/>
          <p:cNvGrpSpPr/>
          <p:nvPr/>
        </p:nvGrpSpPr>
        <p:grpSpPr>
          <a:xfrm>
            <a:off x="7450567" y="527905"/>
            <a:ext cx="5073161" cy="5873301"/>
            <a:chOff x="6622015" y="454347"/>
            <a:chExt cx="5073161" cy="5873301"/>
          </a:xfrm>
        </p:grpSpPr>
        <p:pic>
          <p:nvPicPr>
            <p:cNvPr id="4" name="圖片 3"/>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010" r="9056"/>
            <a:stretch/>
          </p:blipFill>
          <p:spPr>
            <a:xfrm>
              <a:off x="6622015" y="454347"/>
              <a:ext cx="5073161" cy="5873301"/>
            </a:xfrm>
            <a:prstGeom prst="rect">
              <a:avLst/>
            </a:prstGeom>
          </p:spPr>
        </p:pic>
        <p:sp>
          <p:nvSpPr>
            <p:cNvPr id="6" name="橢圓 5"/>
            <p:cNvSpPr/>
            <p:nvPr/>
          </p:nvSpPr>
          <p:spPr>
            <a:xfrm>
              <a:off x="9158595" y="1081778"/>
              <a:ext cx="360309" cy="71959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8442315" y="5221224"/>
              <a:ext cx="1076589" cy="4907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p:cNvSpPr/>
          <p:nvPr/>
        </p:nvSpPr>
        <p:spPr>
          <a:xfrm>
            <a:off x="2395728" y="2798196"/>
            <a:ext cx="1085041" cy="369332"/>
          </a:xfrm>
          <a:prstGeom prst="rect">
            <a:avLst/>
          </a:prstGeom>
        </p:spPr>
        <p:txBody>
          <a:bodyPr wrap="none">
            <a:spAutoFit/>
          </a:bodyPr>
          <a:lstStyle/>
          <a:p>
            <a:r>
              <a:rPr lang="zh-TW" altLang="en-US" dirty="0">
                <a:solidFill>
                  <a:srgbClr val="FF0000"/>
                </a:solidFill>
              </a:rPr>
              <a:t>LSEI error</a:t>
            </a:r>
          </a:p>
        </p:txBody>
      </p:sp>
      <p:cxnSp>
        <p:nvCxnSpPr>
          <p:cNvPr id="12" name="直線單箭頭接點 11"/>
          <p:cNvCxnSpPr>
            <a:stCxn id="2" idx="3"/>
          </p:cNvCxnSpPr>
          <p:nvPr/>
        </p:nvCxnSpPr>
        <p:spPr>
          <a:xfrm>
            <a:off x="1865376" y="2982862"/>
            <a:ext cx="5303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圓角矩形 18"/>
          <p:cNvSpPr/>
          <p:nvPr/>
        </p:nvSpPr>
        <p:spPr>
          <a:xfrm>
            <a:off x="201880" y="3809525"/>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Only assume </a:t>
            </a:r>
            <a:r>
              <a:rPr lang="en-US" altLang="zh-TW" dirty="0"/>
              <a:t>maintenance </a:t>
            </a:r>
            <a:r>
              <a:rPr lang="en-US" altLang="zh-TW" dirty="0" smtClean="0"/>
              <a:t>respiration</a:t>
            </a:r>
          </a:p>
          <a:p>
            <a:pPr algn="ctr"/>
            <a:r>
              <a:rPr lang="en-US" altLang="zh-TW" dirty="0" smtClean="0"/>
              <a:t>(van </a:t>
            </a:r>
            <a:r>
              <a:rPr lang="en-US" altLang="zh-TW" dirty="0" err="1" smtClean="0"/>
              <a:t>Oevelen</a:t>
            </a:r>
            <a:r>
              <a:rPr lang="en-US" altLang="zh-TW" dirty="0" smtClean="0"/>
              <a:t>)</a:t>
            </a:r>
            <a:endParaRPr lang="zh-TW" altLang="en-US" dirty="0"/>
          </a:p>
        </p:txBody>
      </p:sp>
      <p:sp>
        <p:nvSpPr>
          <p:cNvPr id="20" name="圓角矩形 19"/>
          <p:cNvSpPr/>
          <p:nvPr/>
        </p:nvSpPr>
        <p:spPr>
          <a:xfrm>
            <a:off x="185958" y="5327740"/>
            <a:ext cx="1679418" cy="1283994"/>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Use speculated respiration rate</a:t>
            </a:r>
            <a:endParaRPr lang="zh-TW" altLang="en-US" dirty="0"/>
          </a:p>
        </p:txBody>
      </p:sp>
      <p:sp>
        <p:nvSpPr>
          <p:cNvPr id="22" name="圓角矩形 21"/>
          <p:cNvSpPr/>
          <p:nvPr/>
        </p:nvSpPr>
        <p:spPr>
          <a:xfrm>
            <a:off x="4053447" y="2426429"/>
            <a:ext cx="3182646" cy="103812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TW" dirty="0" smtClean="0"/>
              <a:t>Calculated based </a:t>
            </a:r>
            <a:r>
              <a:rPr lang="en-US" altLang="zh-TW" dirty="0"/>
              <a:t>on </a:t>
            </a:r>
            <a:r>
              <a:rPr lang="en-US" altLang="zh-TW" dirty="0" err="1"/>
              <a:t>allometric</a:t>
            </a:r>
            <a:r>
              <a:rPr lang="en-US" altLang="zh-TW" dirty="0"/>
              <a:t> relationships and </a:t>
            </a:r>
            <a:r>
              <a:rPr lang="en-US" altLang="zh-TW" dirty="0" smtClean="0"/>
              <a:t>temp (</a:t>
            </a:r>
            <a:r>
              <a:rPr lang="en-US" altLang="zh-TW" dirty="0" err="1" smtClean="0"/>
              <a:t>Mahaut</a:t>
            </a:r>
            <a:r>
              <a:rPr lang="en-US" altLang="zh-TW" dirty="0" smtClean="0"/>
              <a:t> et al 1995)</a:t>
            </a:r>
            <a:endParaRPr lang="zh-TW" altLang="en-US" dirty="0"/>
          </a:p>
        </p:txBody>
      </p:sp>
      <p:cxnSp>
        <p:nvCxnSpPr>
          <p:cNvPr id="33" name="直線單箭頭接點 32"/>
          <p:cNvCxnSpPr/>
          <p:nvPr/>
        </p:nvCxnSpPr>
        <p:spPr>
          <a:xfrm>
            <a:off x="3445849" y="2982862"/>
            <a:ext cx="5303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線單箭頭接點 33"/>
          <p:cNvCxnSpPr/>
          <p:nvPr/>
        </p:nvCxnSpPr>
        <p:spPr>
          <a:xfrm>
            <a:off x="1790163" y="4497718"/>
            <a:ext cx="30744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矩形 34"/>
          <p:cNvSpPr/>
          <p:nvPr/>
        </p:nvSpPr>
        <p:spPr>
          <a:xfrm>
            <a:off x="5027036" y="4313052"/>
            <a:ext cx="1679755" cy="369332"/>
          </a:xfrm>
          <a:prstGeom prst="rect">
            <a:avLst/>
          </a:prstGeom>
        </p:spPr>
        <p:txBody>
          <a:bodyPr wrap="none">
            <a:spAutoFit/>
          </a:bodyPr>
          <a:lstStyle/>
          <a:p>
            <a:r>
              <a:rPr lang="en-US" altLang="zh-TW" dirty="0" smtClean="0">
                <a:solidFill>
                  <a:srgbClr val="FF0000"/>
                </a:solidFill>
              </a:rPr>
              <a:t>Successfully run</a:t>
            </a:r>
            <a:endParaRPr lang="zh-TW" altLang="en-US" dirty="0">
              <a:solidFill>
                <a:srgbClr val="FF0000"/>
              </a:solidFill>
            </a:endParaRPr>
          </a:p>
        </p:txBody>
      </p:sp>
      <p:cxnSp>
        <p:nvCxnSpPr>
          <p:cNvPr id="36" name="直線單箭頭接點 35"/>
          <p:cNvCxnSpPr/>
          <p:nvPr/>
        </p:nvCxnSpPr>
        <p:spPr>
          <a:xfrm>
            <a:off x="5768390" y="3415702"/>
            <a:ext cx="0" cy="7876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線單箭頭接點 39"/>
          <p:cNvCxnSpPr/>
          <p:nvPr/>
        </p:nvCxnSpPr>
        <p:spPr>
          <a:xfrm flipV="1">
            <a:off x="1770888" y="4770384"/>
            <a:ext cx="3408457" cy="128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向下箭號 41"/>
          <p:cNvSpPr/>
          <p:nvPr/>
        </p:nvSpPr>
        <p:spPr>
          <a:xfrm>
            <a:off x="5619712" y="4898706"/>
            <a:ext cx="297356" cy="676656"/>
          </a:xfrm>
          <a:prstGeom prst="downArrow">
            <a:avLst>
              <a:gd name="adj1" fmla="val 50000"/>
              <a:gd name="adj2" fmla="val 9305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3" name="圓角矩形 42"/>
          <p:cNvSpPr/>
          <p:nvPr/>
        </p:nvSpPr>
        <p:spPr>
          <a:xfrm>
            <a:off x="4818723" y="5709714"/>
            <a:ext cx="1899334" cy="6858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smtClean="0"/>
              <a:t>Compare results</a:t>
            </a:r>
            <a:endParaRPr lang="zh-TW" altLang="en-US" dirty="0"/>
          </a:p>
        </p:txBody>
      </p:sp>
    </p:spTree>
    <p:extLst>
      <p:ext uri="{BB962C8B-B14F-4D97-AF65-F5344CB8AC3E}">
        <p14:creationId xmlns:p14="http://schemas.microsoft.com/office/powerpoint/2010/main" val="37224234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5060616" cy="523220"/>
          </a:xfrm>
          <a:prstGeom prst="rect">
            <a:avLst/>
          </a:prstGeom>
          <a:noFill/>
        </p:spPr>
        <p:txBody>
          <a:bodyPr wrap="none" rtlCol="0">
            <a:spAutoFit/>
          </a:bodyPr>
          <a:lstStyle/>
          <a:p>
            <a:r>
              <a:rPr lang="en-US" altLang="zh-TW" sz="2800" dirty="0" smtClean="0"/>
              <a:t>Dealing with respiration problem</a:t>
            </a:r>
            <a:endParaRPr lang="zh-TW" altLang="en-US" sz="2800" dirty="0"/>
          </a:p>
        </p:txBody>
      </p:sp>
      <p:sp>
        <p:nvSpPr>
          <p:cNvPr id="19" name="圓角矩形 18"/>
          <p:cNvSpPr/>
          <p:nvPr/>
        </p:nvSpPr>
        <p:spPr>
          <a:xfrm>
            <a:off x="201880" y="3841417"/>
            <a:ext cx="3182646" cy="955557"/>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Only assume </a:t>
            </a:r>
            <a:r>
              <a:rPr lang="en-US" altLang="zh-TW" dirty="0"/>
              <a:t>maintenance </a:t>
            </a:r>
            <a:r>
              <a:rPr lang="en-US" altLang="zh-TW" dirty="0" smtClean="0"/>
              <a:t>respiration</a:t>
            </a:r>
            <a:r>
              <a:rPr lang="zh-TW" altLang="en-US" dirty="0" smtClean="0"/>
              <a:t> </a:t>
            </a:r>
            <a:r>
              <a:rPr lang="en-US" altLang="zh-TW" dirty="0" smtClean="0"/>
              <a:t>(MR)</a:t>
            </a:r>
          </a:p>
          <a:p>
            <a:pPr algn="ctr"/>
            <a:r>
              <a:rPr lang="en-US" altLang="zh-TW" dirty="0" smtClean="0"/>
              <a:t>(van </a:t>
            </a:r>
            <a:r>
              <a:rPr lang="en-US" altLang="zh-TW" dirty="0" err="1" smtClean="0"/>
              <a:t>Oevelen</a:t>
            </a:r>
            <a:r>
              <a:rPr lang="en-US" altLang="zh-TW" dirty="0" smtClean="0"/>
              <a:t>)</a:t>
            </a:r>
            <a:endParaRPr lang="zh-TW" altLang="en-US" dirty="0"/>
          </a:p>
        </p:txBody>
      </p:sp>
      <p:sp>
        <p:nvSpPr>
          <p:cNvPr id="20" name="圓角矩形 19"/>
          <p:cNvSpPr/>
          <p:nvPr/>
        </p:nvSpPr>
        <p:spPr>
          <a:xfrm>
            <a:off x="201880" y="6075908"/>
            <a:ext cx="3182646" cy="618728"/>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Use speculated respiration rate</a:t>
            </a:r>
            <a:endParaRPr lang="zh-TW" altLang="en-US" dirty="0"/>
          </a:p>
        </p:txBody>
      </p:sp>
      <p:sp>
        <p:nvSpPr>
          <p:cNvPr id="22" name="圓角矩形 21"/>
          <p:cNvSpPr/>
          <p:nvPr/>
        </p:nvSpPr>
        <p:spPr>
          <a:xfrm>
            <a:off x="201880" y="1029917"/>
            <a:ext cx="3182646" cy="1038126"/>
          </a:xfrm>
          <a:prstGeom prst="round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TW" dirty="0" smtClean="0"/>
              <a:t>Calculated based </a:t>
            </a:r>
            <a:r>
              <a:rPr lang="en-US" altLang="zh-TW" dirty="0"/>
              <a:t>on </a:t>
            </a:r>
            <a:r>
              <a:rPr lang="en-US" altLang="zh-TW" dirty="0" err="1"/>
              <a:t>allometric</a:t>
            </a:r>
            <a:r>
              <a:rPr lang="en-US" altLang="zh-TW" dirty="0"/>
              <a:t> relationships and </a:t>
            </a:r>
            <a:r>
              <a:rPr lang="en-US" altLang="zh-TW" dirty="0" smtClean="0"/>
              <a:t>temp (</a:t>
            </a:r>
            <a:r>
              <a:rPr lang="en-US" altLang="zh-TW" dirty="0" err="1" smtClean="0"/>
              <a:t>Mahaut</a:t>
            </a:r>
            <a:r>
              <a:rPr lang="en-US" altLang="zh-TW" dirty="0" smtClean="0"/>
              <a:t> et al 1995)</a:t>
            </a:r>
            <a:endParaRPr lang="zh-TW" altLang="en-US" dirty="0"/>
          </a:p>
        </p:txBody>
      </p:sp>
      <p:grpSp>
        <p:nvGrpSpPr>
          <p:cNvPr id="58" name="群組 57"/>
          <p:cNvGrpSpPr/>
          <p:nvPr/>
        </p:nvGrpSpPr>
        <p:grpSpPr>
          <a:xfrm>
            <a:off x="9054274" y="264080"/>
            <a:ext cx="3011424" cy="3047707"/>
            <a:chOff x="8435958" y="0"/>
            <a:chExt cx="3756042" cy="3801296"/>
          </a:xfrm>
        </p:grpSpPr>
        <p:pic>
          <p:nvPicPr>
            <p:cNvPr id="46" name="圖片 45"/>
            <p:cNvPicPr/>
            <p:nvPr/>
          </p:nvPicPr>
          <p:blipFill rotWithShape="1">
            <a:blip r:embed="rId2">
              <a:extLst>
                <a:ext uri="{28A0092B-C50C-407E-A947-70E740481C1C}">
                  <a14:useLocalDpi xmlns:a14="http://schemas.microsoft.com/office/drawing/2010/main" val="0"/>
                </a:ext>
              </a:extLst>
            </a:blip>
            <a:srcRect l="29611" t="34705" r="14944" b="676"/>
            <a:stretch/>
          </p:blipFill>
          <p:spPr>
            <a:xfrm>
              <a:off x="8435958" y="0"/>
              <a:ext cx="3756042" cy="3801296"/>
            </a:xfrm>
            <a:prstGeom prst="rect">
              <a:avLst/>
            </a:prstGeom>
          </p:spPr>
        </p:pic>
        <p:sp>
          <p:nvSpPr>
            <p:cNvPr id="47" name="橢圓 46"/>
            <p:cNvSpPr/>
            <p:nvPr/>
          </p:nvSpPr>
          <p:spPr>
            <a:xfrm>
              <a:off x="9237390" y="2768938"/>
              <a:ext cx="1076589" cy="49072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9" name="矩形 48"/>
          <p:cNvSpPr/>
          <p:nvPr/>
        </p:nvSpPr>
        <p:spPr>
          <a:xfrm>
            <a:off x="3384526" y="972020"/>
            <a:ext cx="5805194" cy="1754326"/>
          </a:xfrm>
          <a:prstGeom prst="rect">
            <a:avLst/>
          </a:prstGeom>
        </p:spPr>
        <p:txBody>
          <a:bodyPr wrap="square">
            <a:spAutoFit/>
          </a:bodyPr>
          <a:lstStyle/>
          <a:p>
            <a:pPr marL="285750" indent="-285750">
              <a:buFont typeface="Arial" panose="020B0604020202020204" pitchFamily="34" charset="0"/>
              <a:buChar char="•"/>
            </a:pPr>
            <a:r>
              <a:rPr lang="en-US" altLang="zh-TW" dirty="0"/>
              <a:t>Weight-dependent respiration </a:t>
            </a:r>
            <a:r>
              <a:rPr lang="en-US" altLang="zh-TW" dirty="0" smtClean="0"/>
              <a:t>rates:</a:t>
            </a:r>
          </a:p>
          <a:p>
            <a:pPr marL="742950" lvl="1" indent="-285750">
              <a:buFont typeface="Arial" panose="020B0604020202020204" pitchFamily="34" charset="0"/>
              <a:buChar char="•"/>
            </a:pPr>
            <a:r>
              <a:rPr lang="en-US" altLang="zh-TW" dirty="0" smtClean="0"/>
              <a:t>BIO-</a:t>
            </a:r>
            <a:r>
              <a:rPr lang="en-US" altLang="zh-TW" dirty="0"/>
              <a:t>&gt;</a:t>
            </a:r>
            <a:r>
              <a:rPr lang="en-US" altLang="zh-TW" dirty="0" smtClean="0"/>
              <a:t>DIC (R) = </a:t>
            </a:r>
            <a:r>
              <a:rPr lang="zh-TW" altLang="en-US" dirty="0"/>
              <a:t>7.4*10^-3</a:t>
            </a:r>
            <a:r>
              <a:rPr lang="zh-TW" altLang="en-US" dirty="0" smtClean="0"/>
              <a:t>*</a:t>
            </a:r>
            <a:r>
              <a:rPr lang="en-US" altLang="zh-TW" dirty="0" smtClean="0"/>
              <a:t>Stock(W)</a:t>
            </a:r>
            <a:r>
              <a:rPr lang="zh-TW" altLang="en-US" dirty="0" smtClean="0"/>
              <a:t>^</a:t>
            </a:r>
            <a:r>
              <a:rPr lang="en-US" altLang="zh-TW" dirty="0" smtClean="0"/>
              <a:t>(</a:t>
            </a:r>
            <a:r>
              <a:rPr lang="zh-TW" altLang="en-US" dirty="0" smtClean="0"/>
              <a:t>-</a:t>
            </a:r>
            <a:r>
              <a:rPr lang="zh-TW" altLang="en-US" dirty="0"/>
              <a:t>0.</a:t>
            </a:r>
            <a:r>
              <a:rPr lang="zh-TW" altLang="en-US" dirty="0" smtClean="0"/>
              <a:t>24</a:t>
            </a:r>
            <a:r>
              <a:rPr lang="en-US" altLang="zh-TW" dirty="0" smtClean="0"/>
              <a:t>)</a:t>
            </a:r>
          </a:p>
          <a:p>
            <a:pPr lvl="1"/>
            <a:r>
              <a:rPr lang="en-US" altLang="zh-TW" dirty="0" smtClean="0"/>
              <a:t>!</a:t>
            </a:r>
            <a:r>
              <a:rPr lang="zh-TW" altLang="en-US" dirty="0" smtClean="0"/>
              <a:t>    </a:t>
            </a:r>
            <a:r>
              <a:rPr lang="en-US" altLang="zh-TW" dirty="0" smtClean="0"/>
              <a:t>Exponential function</a:t>
            </a:r>
            <a:r>
              <a:rPr lang="zh-TW" altLang="en-US" dirty="0" smtClean="0"/>
              <a:t> </a:t>
            </a:r>
            <a:r>
              <a:rPr lang="en-US" altLang="zh-TW" dirty="0" smtClean="0"/>
              <a:t>is not allowed in </a:t>
            </a:r>
            <a:r>
              <a:rPr lang="en-US" altLang="zh-TW" dirty="0" err="1" smtClean="0"/>
              <a:t>LIM.input</a:t>
            </a:r>
            <a:r>
              <a:rPr lang="en-US" altLang="zh-TW" dirty="0" smtClean="0"/>
              <a:t> file, so R is calculated base on the initial stock (this is not a dynamic model) </a:t>
            </a:r>
          </a:p>
          <a:p>
            <a:pPr lvl="1"/>
            <a:endParaRPr lang="en-US" altLang="zh-TW" dirty="0"/>
          </a:p>
        </p:txBody>
      </p:sp>
      <p:grpSp>
        <p:nvGrpSpPr>
          <p:cNvPr id="57" name="群組 56"/>
          <p:cNvGrpSpPr/>
          <p:nvPr/>
        </p:nvGrpSpPr>
        <p:grpSpPr>
          <a:xfrm>
            <a:off x="3384526" y="2947569"/>
            <a:ext cx="8054618" cy="2950335"/>
            <a:chOff x="3384526" y="2947569"/>
            <a:chExt cx="8054618" cy="2950335"/>
          </a:xfrm>
        </p:grpSpPr>
        <p:sp>
          <p:nvSpPr>
            <p:cNvPr id="48" name="矩形 47"/>
            <p:cNvSpPr/>
            <p:nvPr/>
          </p:nvSpPr>
          <p:spPr>
            <a:xfrm>
              <a:off x="3384526" y="3374136"/>
              <a:ext cx="8054618" cy="2523768"/>
            </a:xfrm>
            <a:prstGeom prst="rect">
              <a:avLst/>
            </a:prstGeom>
          </p:spPr>
          <p:txBody>
            <a:bodyPr wrap="square">
              <a:spAutoFit/>
            </a:bodyPr>
            <a:lstStyle/>
            <a:p>
              <a:pPr marL="342900" indent="-342900">
                <a:buFont typeface="Arial" panose="020B0604020202020204" pitchFamily="34" charset="0"/>
                <a:buChar char="•"/>
              </a:pPr>
              <a:r>
                <a:rPr lang="zh-TW" altLang="en-US" dirty="0" smtClean="0"/>
                <a:t>Maintenance Respiration</a:t>
              </a:r>
              <a:r>
                <a:rPr lang="en-US" altLang="zh-TW" dirty="0" smtClean="0"/>
                <a:t>(</a:t>
              </a:r>
              <a:r>
                <a:rPr lang="en-US" altLang="zh-TW" dirty="0" err="1" smtClean="0"/>
                <a:t>mr</a:t>
              </a:r>
              <a:r>
                <a:rPr lang="en-US" altLang="zh-TW" dirty="0" smtClean="0"/>
                <a:t>)= </a:t>
              </a:r>
              <a:r>
                <a:rPr lang="zh-TW" altLang="en-US" dirty="0" smtClean="0"/>
                <a:t>Tlim </a:t>
              </a:r>
              <a:r>
                <a:rPr lang="zh-TW" altLang="en-US" dirty="0"/>
                <a:t>* 0.01 * </a:t>
              </a:r>
              <a:r>
                <a:rPr lang="en-US" altLang="zh-TW" dirty="0" smtClean="0"/>
                <a:t>STOCK</a:t>
              </a:r>
            </a:p>
            <a:p>
              <a:pPr marL="800100" lvl="1" indent="-342900">
                <a:buFont typeface="Arial" panose="020B0604020202020204" pitchFamily="34" charset="0"/>
                <a:buChar char="•"/>
              </a:pPr>
              <a:r>
                <a:rPr lang="en-US" altLang="zh-TW" dirty="0"/>
                <a:t>Maintenance costs are taken proportional to 1% of the biomass per day </a:t>
              </a:r>
              <a:r>
                <a:rPr lang="en-US" altLang="zh-TW" sz="1400" dirty="0"/>
                <a:t>(</a:t>
              </a:r>
              <a:r>
                <a:rPr lang="en-US" altLang="zh-TW" sz="1400" dirty="0" err="1"/>
                <a:t>Fenchel</a:t>
              </a:r>
              <a:r>
                <a:rPr lang="en-US" altLang="zh-TW" sz="1400" dirty="0"/>
                <a:t>, 1982; Nielsen et al., 1995</a:t>
              </a:r>
              <a:r>
                <a:rPr lang="en-US" altLang="zh-TW" sz="1400" dirty="0" smtClean="0"/>
                <a:t>)</a:t>
              </a:r>
            </a:p>
            <a:p>
              <a:pPr marL="342900" indent="-342900">
                <a:buFont typeface="Arial" panose="020B0604020202020204" pitchFamily="34" charset="0"/>
                <a:buChar char="•"/>
              </a:pPr>
              <a:r>
                <a:rPr lang="en-US" altLang="zh-TW" dirty="0" smtClean="0"/>
                <a:t>Growth respiration(gr)=</a:t>
              </a:r>
              <a:r>
                <a:rPr lang="zh-TW" altLang="en-US" dirty="0" smtClean="0"/>
                <a:t> </a:t>
              </a:r>
              <a:r>
                <a:rPr lang="en-US" altLang="zh-TW" dirty="0" smtClean="0"/>
                <a:t>BIO-&gt;DIC-</a:t>
              </a:r>
              <a:r>
                <a:rPr lang="en-US" altLang="zh-TW" dirty="0" err="1" smtClean="0"/>
                <a:t>mr</a:t>
              </a:r>
              <a:endParaRPr lang="en-US" altLang="zh-TW" dirty="0" smtClean="0"/>
            </a:p>
            <a:p>
              <a:pPr marL="342900" indent="-342900">
                <a:buFont typeface="Arial" panose="020B0604020202020204" pitchFamily="34" charset="0"/>
                <a:buChar char="•"/>
              </a:pPr>
              <a:r>
                <a:rPr lang="en-US" altLang="zh-TW" dirty="0" smtClean="0"/>
                <a:t>Other processes</a:t>
              </a:r>
            </a:p>
            <a:p>
              <a:pPr marL="800100" lvl="1" indent="-342900">
                <a:buFont typeface="Arial" panose="020B0604020202020204" pitchFamily="34" charset="0"/>
                <a:buChar char="•"/>
              </a:pPr>
              <a:r>
                <a:rPr lang="en-US" altLang="zh-TW" dirty="0" smtClean="0"/>
                <a:t>Assimilation efficiency</a:t>
              </a:r>
              <a:r>
                <a:rPr lang="zh-TW" altLang="en-US" dirty="0" smtClean="0"/>
                <a:t> </a:t>
              </a:r>
              <a:r>
                <a:rPr lang="en-US" altLang="zh-TW" dirty="0" smtClean="0"/>
                <a:t>(AE)=</a:t>
              </a:r>
              <a:r>
                <a:rPr lang="zh-TW" altLang="en-US" dirty="0" smtClean="0"/>
                <a:t> </a:t>
              </a:r>
              <a:r>
                <a:rPr lang="en-US" altLang="zh-TW" dirty="0" smtClean="0"/>
                <a:t>(Consumption-Defecation)/Consumption</a:t>
              </a:r>
            </a:p>
            <a:p>
              <a:pPr marL="800100" lvl="1" indent="-342900">
                <a:buFont typeface="Arial" panose="020B0604020202020204" pitchFamily="34" charset="0"/>
                <a:buChar char="•"/>
              </a:pPr>
              <a:r>
                <a:rPr lang="en-US" altLang="zh-TW" dirty="0"/>
                <a:t>N</a:t>
              </a:r>
              <a:r>
                <a:rPr lang="en-US" altLang="zh-TW" dirty="0" smtClean="0"/>
                <a:t>et </a:t>
              </a:r>
              <a:r>
                <a:rPr lang="en-US" altLang="zh-TW" dirty="0"/>
                <a:t>growth </a:t>
              </a:r>
              <a:r>
                <a:rPr lang="en-US" altLang="zh-TW" dirty="0" smtClean="0"/>
                <a:t>efficiency</a:t>
              </a:r>
              <a:r>
                <a:rPr lang="zh-TW" altLang="en-US" dirty="0" smtClean="0"/>
                <a:t> </a:t>
              </a:r>
              <a:r>
                <a:rPr lang="en-US" altLang="zh-TW" dirty="0" smtClean="0"/>
                <a:t>(NGE)=(Consumption-Defecation-gr)/ (Consumption-Defecation)</a:t>
              </a:r>
            </a:p>
            <a:p>
              <a:pPr marL="800100" lvl="1" indent="-342900">
                <a:buFont typeface="Arial" panose="020B0604020202020204" pitchFamily="34" charset="0"/>
                <a:buChar char="•"/>
              </a:pPr>
              <a:r>
                <a:rPr lang="en-US" altLang="zh-TW" dirty="0"/>
                <a:t>(Consumption-Defecation-gr</a:t>
              </a:r>
              <a:r>
                <a:rPr lang="en-US" altLang="zh-TW" dirty="0" smtClean="0"/>
                <a:t>)/Stock= P/B ratio</a:t>
              </a:r>
              <a:endParaRPr lang="en-US" altLang="zh-TW" dirty="0"/>
            </a:p>
          </p:txBody>
        </p:sp>
        <p:sp>
          <p:nvSpPr>
            <p:cNvPr id="53" name="矩形 52"/>
            <p:cNvSpPr/>
            <p:nvPr/>
          </p:nvSpPr>
          <p:spPr>
            <a:xfrm>
              <a:off x="5508554" y="2947569"/>
              <a:ext cx="2927404" cy="369332"/>
            </a:xfrm>
            <a:prstGeom prst="rect">
              <a:avLst/>
            </a:prstGeom>
          </p:spPr>
          <p:txBody>
            <a:bodyPr wrap="none">
              <a:spAutoFit/>
            </a:bodyPr>
            <a:lstStyle/>
            <a:p>
              <a:r>
                <a:rPr lang="en-US" altLang="zh-TW" dirty="0"/>
                <a:t>temperature limitation factor</a:t>
              </a:r>
              <a:endParaRPr lang="zh-TW" altLang="en-US" dirty="0"/>
            </a:p>
          </p:txBody>
        </p:sp>
        <p:cxnSp>
          <p:nvCxnSpPr>
            <p:cNvPr id="54" name="直線單箭頭接點 53"/>
            <p:cNvCxnSpPr/>
            <p:nvPr/>
          </p:nvCxnSpPr>
          <p:spPr>
            <a:xfrm flipV="1">
              <a:off x="6902281" y="3259666"/>
              <a:ext cx="0" cy="1784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60" name="矩形 59"/>
          <p:cNvSpPr/>
          <p:nvPr/>
        </p:nvSpPr>
        <p:spPr>
          <a:xfrm>
            <a:off x="3384526" y="6237499"/>
            <a:ext cx="6412461" cy="369332"/>
          </a:xfrm>
          <a:prstGeom prst="rect">
            <a:avLst/>
          </a:prstGeom>
        </p:spPr>
        <p:txBody>
          <a:bodyPr wrap="none">
            <a:spAutoFit/>
          </a:bodyPr>
          <a:lstStyle/>
          <a:p>
            <a:pPr marL="285750" indent="-285750">
              <a:buFont typeface="Arial" panose="020B0604020202020204" pitchFamily="34" charset="0"/>
              <a:buChar char="•"/>
            </a:pPr>
            <a:r>
              <a:rPr lang="en-US" altLang="zh-TW" dirty="0"/>
              <a:t>BIO-&gt;DIC</a:t>
            </a:r>
            <a:r>
              <a:rPr lang="en-US" altLang="zh-TW" dirty="0" smtClean="0"/>
              <a:t>= biomass-specific </a:t>
            </a:r>
            <a:r>
              <a:rPr lang="en-US" altLang="zh-TW" dirty="0"/>
              <a:t>faunal </a:t>
            </a:r>
            <a:r>
              <a:rPr lang="en-US" altLang="zh-TW" dirty="0" smtClean="0"/>
              <a:t>respiration </a:t>
            </a:r>
            <a:r>
              <a:rPr lang="en-US" altLang="zh-TW" dirty="0"/>
              <a:t>rate </a:t>
            </a:r>
            <a:r>
              <a:rPr lang="en-US" altLang="zh-TW" dirty="0" smtClean="0"/>
              <a:t>(</a:t>
            </a:r>
            <a:r>
              <a:rPr lang="en-US" altLang="zh-TW" dirty="0" err="1" smtClean="0"/>
              <a:t>bsFR</a:t>
            </a:r>
            <a:r>
              <a:rPr lang="en-US" altLang="zh-TW" dirty="0" smtClean="0"/>
              <a:t>)</a:t>
            </a:r>
            <a:r>
              <a:rPr lang="zh-TW" altLang="en-US" dirty="0" smtClean="0"/>
              <a:t>*</a:t>
            </a:r>
            <a:r>
              <a:rPr lang="en-US" altLang="zh-TW" dirty="0" smtClean="0"/>
              <a:t>Stock</a:t>
            </a:r>
            <a:endParaRPr lang="en-US" altLang="zh-TW" dirty="0"/>
          </a:p>
        </p:txBody>
      </p:sp>
    </p:spTree>
    <p:extLst>
      <p:ext uri="{BB962C8B-B14F-4D97-AF65-F5344CB8AC3E}">
        <p14:creationId xmlns:p14="http://schemas.microsoft.com/office/powerpoint/2010/main" val="3900397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3"/>
          <a:srcRect l="709" t="19503" r="67695" b="13735"/>
          <a:stretch/>
        </p:blipFill>
        <p:spPr>
          <a:xfrm>
            <a:off x="6403509" y="0"/>
            <a:ext cx="5778230" cy="6867727"/>
          </a:xfrm>
          <a:prstGeom prst="rect">
            <a:avLst/>
          </a:prstGeom>
        </p:spPr>
      </p:pic>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sp>
        <p:nvSpPr>
          <p:cNvPr id="6" name="矩形 5"/>
          <p:cNvSpPr/>
          <p:nvPr/>
        </p:nvSpPr>
        <p:spPr>
          <a:xfrm>
            <a:off x="10761044" y="4456496"/>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0761044" y="155768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1990824"/>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rotWithShape="1">
          <a:blip r:embed="rId3"/>
          <a:srcRect l="58795" t="35201" r="3866" b="7115"/>
          <a:stretch/>
        </p:blipFill>
        <p:spPr>
          <a:xfrm>
            <a:off x="514229" y="1030414"/>
            <a:ext cx="5889280" cy="5117467"/>
          </a:xfrm>
          <a:prstGeom prst="rect">
            <a:avLst/>
          </a:prstGeom>
        </p:spPr>
      </p:pic>
    </p:spTree>
    <p:extLst>
      <p:ext uri="{BB962C8B-B14F-4D97-AF65-F5344CB8AC3E}">
        <p14:creationId xmlns:p14="http://schemas.microsoft.com/office/powerpoint/2010/main" val="2977510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rotWithShape="1">
          <a:blip r:embed="rId3"/>
          <a:srcRect l="695" t="20124" r="68333" b="13950"/>
          <a:stretch/>
        </p:blipFill>
        <p:spPr>
          <a:xfrm>
            <a:off x="6527800" y="76200"/>
            <a:ext cx="5664200" cy="6781800"/>
          </a:xfrm>
          <a:prstGeom prst="rect">
            <a:avLst/>
          </a:prstGeom>
        </p:spPr>
      </p:pic>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sp>
        <p:nvSpPr>
          <p:cNvPr id="6" name="矩形 5"/>
          <p:cNvSpPr/>
          <p:nvPr/>
        </p:nvSpPr>
        <p:spPr>
          <a:xfrm>
            <a:off x="10761044" y="4398077"/>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0761044" y="155768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2012349"/>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rotWithShape="1">
          <a:blip r:embed="rId4"/>
          <a:srcRect l="60000" t="41111" r="3889" b="4075"/>
          <a:stretch/>
        </p:blipFill>
        <p:spPr>
          <a:xfrm>
            <a:off x="201880" y="1060855"/>
            <a:ext cx="6318739" cy="5395231"/>
          </a:xfrm>
          <a:prstGeom prst="rect">
            <a:avLst/>
          </a:prstGeom>
        </p:spPr>
      </p:pic>
    </p:spTree>
    <p:extLst>
      <p:ext uri="{BB962C8B-B14F-4D97-AF65-F5344CB8AC3E}">
        <p14:creationId xmlns:p14="http://schemas.microsoft.com/office/powerpoint/2010/main" val="931204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l="625" t="19382" r="68473" b="14321"/>
          <a:stretch/>
        </p:blipFill>
        <p:spPr>
          <a:xfrm>
            <a:off x="6540500" y="33287"/>
            <a:ext cx="5651500" cy="6819900"/>
          </a:xfrm>
          <a:prstGeom prst="rect">
            <a:avLst/>
          </a:prstGeom>
        </p:spPr>
      </p:pic>
      <p:sp>
        <p:nvSpPr>
          <p:cNvPr id="4" name="文字方塊 3"/>
          <p:cNvSpPr txBox="1"/>
          <p:nvPr/>
        </p:nvSpPr>
        <p:spPr>
          <a:xfrm>
            <a:off x="201880" y="265889"/>
            <a:ext cx="1879745" cy="523220"/>
          </a:xfrm>
          <a:prstGeom prst="rect">
            <a:avLst/>
          </a:prstGeom>
          <a:noFill/>
        </p:spPr>
        <p:txBody>
          <a:bodyPr wrap="none" rtlCol="0">
            <a:spAutoFit/>
          </a:bodyPr>
          <a:lstStyle/>
          <a:p>
            <a:r>
              <a:rPr lang="en-US" altLang="zh-TW" sz="2800" dirty="0" smtClean="0"/>
              <a:t>SSA</a:t>
            </a:r>
            <a:r>
              <a:rPr lang="zh-TW" altLang="en-US" sz="2800" dirty="0" smtClean="0"/>
              <a:t> </a:t>
            </a:r>
            <a:r>
              <a:rPr lang="en-US" altLang="zh-TW" sz="2800" dirty="0" smtClean="0"/>
              <a:t>Result: </a:t>
            </a:r>
            <a:endParaRPr lang="zh-TW" altLang="en-US" sz="2800" dirty="0"/>
          </a:p>
        </p:txBody>
      </p:sp>
      <p:sp>
        <p:nvSpPr>
          <p:cNvPr id="6" name="矩形 5"/>
          <p:cNvSpPr/>
          <p:nvPr/>
        </p:nvSpPr>
        <p:spPr>
          <a:xfrm>
            <a:off x="10761044" y="4465641"/>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768225" y="2033177"/>
            <a:ext cx="1430956" cy="365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292243" y="6483855"/>
            <a:ext cx="4030014" cy="369332"/>
          </a:xfrm>
          <a:prstGeom prst="rect">
            <a:avLst/>
          </a:prstGeom>
        </p:spPr>
        <p:txBody>
          <a:bodyPr wrap="none">
            <a:spAutoFit/>
          </a:bodyPr>
          <a:lstStyle/>
          <a:p>
            <a:r>
              <a:rPr lang="de-DE" altLang="zh-TW" dirty="0"/>
              <a:t>Tlim = </a:t>
            </a:r>
            <a:r>
              <a:rPr lang="de-DE" altLang="zh-TW" dirty="0" smtClean="0"/>
              <a:t>Q10* exp</a:t>
            </a:r>
            <a:r>
              <a:rPr lang="de-DE" altLang="zh-TW" dirty="0"/>
              <a:t>((T-20)/10</a:t>
            </a:r>
            <a:r>
              <a:rPr lang="de-DE" altLang="zh-TW" dirty="0" smtClean="0"/>
              <a:t>), </a:t>
            </a:r>
            <a:r>
              <a:rPr lang="de-DE" altLang="zh-TW" dirty="0"/>
              <a:t>with Q10 = </a:t>
            </a:r>
            <a:r>
              <a:rPr lang="de-DE" altLang="zh-TW" dirty="0" smtClean="0"/>
              <a:t>2</a:t>
            </a:r>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085474113"/>
              </p:ext>
            </p:extLst>
          </p:nvPr>
        </p:nvGraphicFramePr>
        <p:xfrm>
          <a:off x="292243" y="5005137"/>
          <a:ext cx="4000625" cy="1381760"/>
        </p:xfrm>
        <a:graphic>
          <a:graphicData uri="http://schemas.openxmlformats.org/drawingml/2006/table">
            <a:tbl>
              <a:tblPr firstRow="1" bandRow="1">
                <a:tableStyleId>{5C22544A-7EE6-4342-B048-85BDC9FD1C3A}</a:tableStyleId>
              </a:tblPr>
              <a:tblGrid>
                <a:gridCol w="1103419">
                  <a:extLst>
                    <a:ext uri="{9D8B030D-6E8A-4147-A177-3AD203B41FA5}">
                      <a16:colId xmlns:a16="http://schemas.microsoft.com/office/drawing/2014/main" val="2735419955"/>
                    </a:ext>
                  </a:extLst>
                </a:gridCol>
                <a:gridCol w="1886552">
                  <a:extLst>
                    <a:ext uri="{9D8B030D-6E8A-4147-A177-3AD203B41FA5}">
                      <a16:colId xmlns:a16="http://schemas.microsoft.com/office/drawing/2014/main" val="2193325481"/>
                    </a:ext>
                  </a:extLst>
                </a:gridCol>
                <a:gridCol w="1010654">
                  <a:extLst>
                    <a:ext uri="{9D8B030D-6E8A-4147-A177-3AD203B41FA5}">
                      <a16:colId xmlns:a16="http://schemas.microsoft.com/office/drawing/2014/main" val="31649616"/>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Bottom</a:t>
                      </a:r>
                      <a:r>
                        <a:rPr lang="en-US" altLang="zh-TW" baseline="0" dirty="0" smtClean="0"/>
                        <a:t> water temperature(</a:t>
                      </a:r>
                      <a:r>
                        <a:rPr lang="en-US" altLang="zh-TW" sz="1800" b="0" i="0" kern="1200" dirty="0" smtClean="0">
                          <a:solidFill>
                            <a:schemeClr val="lt1"/>
                          </a:solidFill>
                          <a:effectLst/>
                          <a:latin typeface="+mn-lt"/>
                          <a:ea typeface="+mn-ea"/>
                          <a:cs typeface="+mn-cs"/>
                        </a:rPr>
                        <a:t>°C</a:t>
                      </a:r>
                      <a:r>
                        <a:rPr lang="en-US" altLang="zh-TW" baseline="0" dirty="0" smtClean="0"/>
                        <a:t>)</a:t>
                      </a:r>
                      <a:endParaRPr lang="zh-TW" altLang="en-US" dirty="0"/>
                    </a:p>
                  </a:txBody>
                  <a:tcPr anchor="ctr"/>
                </a:tc>
                <a:tc>
                  <a:txBody>
                    <a:bodyPr/>
                    <a:lstStyle/>
                    <a:p>
                      <a:pPr algn="ctr"/>
                      <a:r>
                        <a:rPr lang="en-US" altLang="zh-TW" dirty="0" err="1" smtClean="0"/>
                        <a:t>Tlim</a:t>
                      </a:r>
                      <a:endParaRPr lang="zh-TW" altLang="en-US" dirty="0"/>
                    </a:p>
                  </a:txBody>
                  <a:tcPr anchor="ctr"/>
                </a:tc>
                <a:extLst>
                  <a:ext uri="{0D108BD9-81ED-4DB2-BD59-A6C34878D82A}">
                    <a16:rowId xmlns:a16="http://schemas.microsoft.com/office/drawing/2014/main" val="247679980"/>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13.54</a:t>
                      </a:r>
                      <a:endParaRPr lang="zh-TW" altLang="en-US" dirty="0"/>
                    </a:p>
                  </a:txBody>
                  <a:tcPr anchor="ctr"/>
                </a:tc>
                <a:tc>
                  <a:txBody>
                    <a:bodyPr/>
                    <a:lstStyle/>
                    <a:p>
                      <a:pPr algn="ctr"/>
                      <a:r>
                        <a:rPr lang="en-US" altLang="zh-TW" dirty="0" smtClean="0"/>
                        <a:t>1.05</a:t>
                      </a:r>
                      <a:endParaRPr lang="zh-TW" altLang="en-US" dirty="0"/>
                    </a:p>
                  </a:txBody>
                  <a:tcPr anchor="ctr"/>
                </a:tc>
                <a:extLst>
                  <a:ext uri="{0D108BD9-81ED-4DB2-BD59-A6C34878D82A}">
                    <a16:rowId xmlns:a16="http://schemas.microsoft.com/office/drawing/2014/main" val="1518095093"/>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13.86</a:t>
                      </a:r>
                      <a:endParaRPr lang="zh-TW" altLang="en-US" dirty="0"/>
                    </a:p>
                  </a:txBody>
                  <a:tcPr anchor="ctr"/>
                </a:tc>
                <a:tc>
                  <a:txBody>
                    <a:bodyPr/>
                    <a:lstStyle/>
                    <a:p>
                      <a:pPr algn="ctr"/>
                      <a:r>
                        <a:rPr lang="en-US" altLang="zh-TW" dirty="0" smtClean="0"/>
                        <a:t>1.08</a:t>
                      </a:r>
                      <a:endParaRPr lang="zh-TW" altLang="en-US" dirty="0"/>
                    </a:p>
                  </a:txBody>
                  <a:tcPr anchor="ctr"/>
                </a:tc>
                <a:extLst>
                  <a:ext uri="{0D108BD9-81ED-4DB2-BD59-A6C34878D82A}">
                    <a16:rowId xmlns:a16="http://schemas.microsoft.com/office/drawing/2014/main" val="441859602"/>
                  </a:ext>
                </a:extLst>
              </a:tr>
            </a:tbl>
          </a:graphicData>
        </a:graphic>
      </p:graphicFrame>
      <p:pic>
        <p:nvPicPr>
          <p:cNvPr id="5" name="圖片 4"/>
          <p:cNvPicPr>
            <a:picLocks noChangeAspect="1"/>
          </p:cNvPicPr>
          <p:nvPr/>
        </p:nvPicPr>
        <p:blipFill rotWithShape="1">
          <a:blip r:embed="rId4"/>
          <a:srcRect l="61250" t="41605" r="3333" b="5803"/>
          <a:stretch/>
        </p:blipFill>
        <p:spPr>
          <a:xfrm>
            <a:off x="666884" y="913383"/>
            <a:ext cx="4749800" cy="3967480"/>
          </a:xfrm>
          <a:prstGeom prst="rect">
            <a:avLst/>
          </a:prstGeom>
        </p:spPr>
      </p:pic>
    </p:spTree>
    <p:extLst>
      <p:ext uri="{BB962C8B-B14F-4D97-AF65-F5344CB8AC3E}">
        <p14:creationId xmlns:p14="http://schemas.microsoft.com/office/powerpoint/2010/main" val="1365452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7269939" cy="523220"/>
          </a:xfrm>
          <a:prstGeom prst="rect">
            <a:avLst/>
          </a:prstGeom>
          <a:noFill/>
        </p:spPr>
        <p:txBody>
          <a:bodyPr wrap="none" rtlCol="0">
            <a:spAutoFit/>
          </a:bodyPr>
          <a:lstStyle/>
          <a:p>
            <a:r>
              <a:rPr lang="en-US" altLang="zh-TW" sz="2800" dirty="0" smtClean="0"/>
              <a:t>Before compare results from different methods</a:t>
            </a:r>
            <a:endParaRPr lang="zh-TW" altLang="en-US" sz="2800" dirty="0"/>
          </a:p>
        </p:txBody>
      </p:sp>
      <p:sp>
        <p:nvSpPr>
          <p:cNvPr id="4" name="文字方塊 3"/>
          <p:cNvSpPr txBox="1"/>
          <p:nvPr/>
        </p:nvSpPr>
        <p:spPr>
          <a:xfrm>
            <a:off x="201880" y="896112"/>
            <a:ext cx="11648744" cy="2308324"/>
          </a:xfrm>
          <a:prstGeom prst="rect">
            <a:avLst/>
          </a:prstGeom>
          <a:noFill/>
        </p:spPr>
        <p:txBody>
          <a:bodyPr wrap="square" rtlCol="0">
            <a:spAutoFit/>
          </a:bodyPr>
          <a:lstStyle/>
          <a:p>
            <a:pPr marL="342900" indent="-342900">
              <a:buAutoNum type="arabicParenR"/>
            </a:pPr>
            <a:r>
              <a:rPr lang="en-US" altLang="zh-TW" dirty="0" smtClean="0"/>
              <a:t>if </a:t>
            </a:r>
            <a:r>
              <a:rPr lang="en-US" altLang="zh-TW" dirty="0"/>
              <a:t>the number of iterations is high enough to produces convergence of the mean and the standard </a:t>
            </a:r>
            <a:r>
              <a:rPr lang="en-US" altLang="zh-TW" dirty="0" smtClean="0"/>
              <a:t>deviation</a:t>
            </a:r>
          </a:p>
          <a:p>
            <a:pPr marL="742950" lvl="1" indent="-285750">
              <a:buFont typeface="Arial" panose="020B0604020202020204" pitchFamily="34" charset="0"/>
              <a:buChar char="•"/>
            </a:pPr>
            <a:r>
              <a:rPr lang="en-US" altLang="zh-TW" dirty="0"/>
              <a:t>standard </a:t>
            </a:r>
            <a:r>
              <a:rPr lang="en-US" altLang="zh-TW" dirty="0" smtClean="0"/>
              <a:t>deviation &lt; </a:t>
            </a:r>
            <a:r>
              <a:rPr lang="en-US" altLang="zh-TW" dirty="0" smtClean="0"/>
              <a:t>2%</a:t>
            </a:r>
          </a:p>
          <a:p>
            <a:pPr marL="742950" lvl="1" indent="-285750">
              <a:buFont typeface="Arial" panose="020B0604020202020204" pitchFamily="34" charset="0"/>
              <a:buChar char="•"/>
            </a:pPr>
            <a:r>
              <a:rPr lang="en-US" altLang="zh-TW" dirty="0" smtClean="0"/>
              <a:t>Check </a:t>
            </a:r>
            <a:r>
              <a:rPr lang="en-US" altLang="zh-TW" dirty="0"/>
              <a:t>at least 3 different magnitude </a:t>
            </a:r>
            <a:r>
              <a:rPr lang="en-US" altLang="zh-TW" dirty="0" smtClean="0"/>
              <a:t>flows</a:t>
            </a:r>
            <a:endParaRPr lang="en-US" altLang="zh-TW" dirty="0" smtClean="0"/>
          </a:p>
          <a:p>
            <a:pPr marL="342900" indent="-342900">
              <a:buAutoNum type="arabicParenR"/>
            </a:pPr>
            <a:r>
              <a:rPr lang="en-US" altLang="zh-TW" dirty="0" smtClean="0"/>
              <a:t>if </a:t>
            </a:r>
            <a:r>
              <a:rPr lang="en-US" altLang="zh-TW" dirty="0"/>
              <a:t>the range of sampled values cover the range of possible </a:t>
            </a:r>
            <a:r>
              <a:rPr lang="en-US" altLang="zh-TW" dirty="0" smtClean="0"/>
              <a:t>solutions</a:t>
            </a:r>
          </a:p>
          <a:p>
            <a:pPr marL="800100" lvl="1" indent="-342900">
              <a:buFont typeface="Arial" panose="020B0604020202020204" pitchFamily="34" charset="0"/>
              <a:buChar char="•"/>
            </a:pPr>
            <a:r>
              <a:rPr lang="en-US" altLang="zh-TW" dirty="0" smtClean="0"/>
              <a:t>&gt;</a:t>
            </a:r>
            <a:r>
              <a:rPr lang="en-US" altLang="zh-TW" dirty="0"/>
              <a:t>75% of the flows has a sampled range of &gt;75% of the solution </a:t>
            </a:r>
            <a:r>
              <a:rPr lang="en-US" altLang="zh-TW" dirty="0" smtClean="0"/>
              <a:t>range</a:t>
            </a:r>
            <a:r>
              <a:rPr lang="en-US" altLang="zh-TW" dirty="0"/>
              <a:t> </a:t>
            </a:r>
            <a:endParaRPr lang="en-US" altLang="zh-TW" dirty="0" smtClean="0"/>
          </a:p>
          <a:p>
            <a:pPr marL="800100" lvl="1" indent="-342900">
              <a:buFont typeface="Arial" panose="020B0604020202020204" pitchFamily="34" charset="0"/>
              <a:buChar char="•"/>
            </a:pPr>
            <a:endParaRPr lang="en-US" altLang="zh-TW" dirty="0"/>
          </a:p>
          <a:p>
            <a:pPr marL="800100" lvl="1" indent="-342900">
              <a:buFont typeface="Arial" panose="020B0604020202020204" pitchFamily="34" charset="0"/>
              <a:buChar char="•"/>
            </a:pPr>
            <a:endParaRPr lang="en-US" altLang="zh-TW" dirty="0" smtClean="0"/>
          </a:p>
          <a:p>
            <a:pPr marL="285750" indent="-285750">
              <a:buFont typeface="Wingdings" panose="05000000000000000000" pitchFamily="2" charset="2"/>
              <a:buChar char="Ø"/>
            </a:pPr>
            <a:r>
              <a:rPr lang="en-US" altLang="zh-TW" dirty="0" smtClean="0"/>
              <a:t>Iteration=10000; </a:t>
            </a:r>
            <a:r>
              <a:rPr lang="en-US" altLang="zh-TW" dirty="0" err="1" smtClean="0"/>
              <a:t>jumpsize</a:t>
            </a:r>
            <a:r>
              <a:rPr lang="en-US" altLang="zh-TW" dirty="0" smtClean="0"/>
              <a:t>=100</a:t>
            </a:r>
            <a:endParaRPr lang="zh-TW" altLang="en-US" dirty="0"/>
          </a:p>
        </p:txBody>
      </p:sp>
    </p:spTree>
    <p:extLst>
      <p:ext uri="{BB962C8B-B14F-4D97-AF65-F5344CB8AC3E}">
        <p14:creationId xmlns:p14="http://schemas.microsoft.com/office/powerpoint/2010/main" val="691887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1702838" cy="523220"/>
          </a:xfrm>
          <a:prstGeom prst="rect">
            <a:avLst/>
          </a:prstGeom>
          <a:noFill/>
        </p:spPr>
        <p:txBody>
          <a:bodyPr wrap="none" rtlCol="0">
            <a:spAutoFit/>
          </a:bodyPr>
          <a:lstStyle/>
          <a:p>
            <a:r>
              <a:rPr lang="en-US" altLang="zh-TW" sz="2800" dirty="0" smtClean="0"/>
              <a:t>LA</a:t>
            </a:r>
            <a:r>
              <a:rPr lang="zh-TW" altLang="en-US" sz="2800" dirty="0" smtClean="0"/>
              <a:t> </a:t>
            </a:r>
            <a:r>
              <a:rPr lang="en-US" altLang="zh-TW" sz="2800" dirty="0" smtClean="0"/>
              <a:t>Result: </a:t>
            </a:r>
            <a:endParaRPr lang="zh-TW" altLang="en-US" sz="2800" dirty="0"/>
          </a:p>
        </p:txBody>
      </p:sp>
      <p:pic>
        <p:nvPicPr>
          <p:cNvPr id="3" name="圖片 2"/>
          <p:cNvPicPr>
            <a:picLocks noChangeAspect="1"/>
          </p:cNvPicPr>
          <p:nvPr/>
        </p:nvPicPr>
        <p:blipFill rotWithShape="1">
          <a:blip r:embed="rId2"/>
          <a:srcRect l="59752" t="39740" r="3227" b="1442"/>
          <a:stretch/>
        </p:blipFill>
        <p:spPr>
          <a:xfrm>
            <a:off x="1053299" y="758756"/>
            <a:ext cx="6770451" cy="6050605"/>
          </a:xfrm>
          <a:prstGeom prst="rect">
            <a:avLst/>
          </a:prstGeom>
        </p:spPr>
      </p:pic>
      <p:pic>
        <p:nvPicPr>
          <p:cNvPr id="5" name="圖片 4"/>
          <p:cNvPicPr>
            <a:picLocks noChangeAspect="1"/>
          </p:cNvPicPr>
          <p:nvPr/>
        </p:nvPicPr>
        <p:blipFill rotWithShape="1">
          <a:blip r:embed="rId3"/>
          <a:srcRect l="5815" t="20071" r="71632" b="13735"/>
          <a:stretch/>
        </p:blipFill>
        <p:spPr>
          <a:xfrm>
            <a:off x="8067471" y="0"/>
            <a:ext cx="4124529" cy="6809361"/>
          </a:xfrm>
          <a:prstGeom prst="rect">
            <a:avLst/>
          </a:prstGeom>
        </p:spPr>
      </p:pic>
    </p:spTree>
    <p:extLst>
      <p:ext uri="{BB962C8B-B14F-4D97-AF65-F5344CB8AC3E}">
        <p14:creationId xmlns:p14="http://schemas.microsoft.com/office/powerpoint/2010/main" val="51164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784868832"/>
              </p:ext>
            </p:extLst>
          </p:nvPr>
        </p:nvGraphicFramePr>
        <p:xfrm>
          <a:off x="288203" y="4510362"/>
          <a:ext cx="11903797" cy="222504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b="0" dirty="0" smtClean="0"/>
                        <a:t>Detritus</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t>√</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strike="sngStrike" dirty="0" smtClean="0"/>
                        <a:t>√</a:t>
                      </a:r>
                      <a:endParaRPr lang="zh-TW" altLang="en-US" sz="1400" b="0" strike="sngStrike"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lnT w="12700" cmpd="sng">
                      <a:noFill/>
                    </a:lnT>
                  </a:tcPr>
                </a:tc>
                <a:tc>
                  <a:txBody>
                    <a:bodyPr/>
                    <a:lstStyle/>
                    <a:p>
                      <a:endParaRPr lang="zh-TW" altLang="en-US" sz="1400" dirty="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dirty="0"/>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t>√</a:t>
                      </a:r>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strike="sngStrike"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sng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81029846"/>
              </p:ext>
            </p:extLst>
          </p:nvPr>
        </p:nvGraphicFramePr>
        <p:xfrm>
          <a:off x="288203" y="1085126"/>
          <a:ext cx="11903797" cy="296672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861973671"/>
                  </a:ext>
                </a:extLst>
              </a:tr>
            </a:tbl>
          </a:graphicData>
        </a:graphic>
      </p:graphicFrame>
      <p:sp>
        <p:nvSpPr>
          <p:cNvPr id="7" name="文字方塊 6"/>
          <p:cNvSpPr txBox="1"/>
          <p:nvPr/>
        </p:nvSpPr>
        <p:spPr>
          <a:xfrm>
            <a:off x="8844527" y="419777"/>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8" name="文字方塊 7"/>
          <p:cNvSpPr txBox="1"/>
          <p:nvPr/>
        </p:nvSpPr>
        <p:spPr>
          <a:xfrm>
            <a:off x="9865966" y="419777"/>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10802457" y="419777"/>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5" name="文字方塊 4"/>
          <p:cNvSpPr txBox="1"/>
          <p:nvPr/>
        </p:nvSpPr>
        <p:spPr>
          <a:xfrm>
            <a:off x="288203" y="4137944"/>
            <a:ext cx="553357" cy="369332"/>
          </a:xfrm>
          <a:prstGeom prst="rect">
            <a:avLst/>
          </a:prstGeom>
          <a:noFill/>
        </p:spPr>
        <p:txBody>
          <a:bodyPr wrap="none" rtlCol="0">
            <a:spAutoFit/>
          </a:bodyPr>
          <a:lstStyle/>
          <a:p>
            <a:r>
              <a:rPr lang="en-US" altLang="zh-TW" dirty="0" smtClean="0"/>
              <a:t>GS1</a:t>
            </a:r>
            <a:endParaRPr lang="zh-TW" altLang="en-US" dirty="0"/>
          </a:p>
        </p:txBody>
      </p:sp>
      <p:sp>
        <p:nvSpPr>
          <p:cNvPr id="11" name="文字方塊 10"/>
          <p:cNvSpPr txBox="1"/>
          <p:nvPr/>
        </p:nvSpPr>
        <p:spPr>
          <a:xfrm>
            <a:off x="288203" y="752452"/>
            <a:ext cx="570990" cy="369332"/>
          </a:xfrm>
          <a:prstGeom prst="rect">
            <a:avLst/>
          </a:prstGeom>
          <a:noFill/>
        </p:spPr>
        <p:txBody>
          <a:bodyPr wrap="none" rtlCol="0">
            <a:spAutoFit/>
          </a:bodyPr>
          <a:lstStyle/>
          <a:p>
            <a:r>
              <a:rPr lang="en-US" altLang="zh-TW" dirty="0" smtClean="0"/>
              <a:t>GC1</a:t>
            </a:r>
            <a:endParaRPr lang="zh-TW" altLang="en-US" dirty="0"/>
          </a:p>
        </p:txBody>
      </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992871" cy="523220"/>
          </a:xfrm>
          <a:prstGeom prst="rect">
            <a:avLst/>
          </a:prstGeom>
          <a:noFill/>
        </p:spPr>
        <p:txBody>
          <a:bodyPr wrap="none" rtlCol="0">
            <a:spAutoFit/>
          </a:bodyPr>
          <a:lstStyle/>
          <a:p>
            <a:r>
              <a:rPr lang="en-US" altLang="zh-TW" sz="2800" dirty="0"/>
              <a:t>Available </a:t>
            </a:r>
            <a:r>
              <a:rPr lang="en-US" altLang="zh-TW" sz="2800" dirty="0" err="1" smtClean="0"/>
              <a:t>data_CTD</a:t>
            </a:r>
            <a:endParaRPr lang="zh-TW" altLang="en-US" sz="2800" dirty="0"/>
          </a:p>
        </p:txBody>
      </p:sp>
      <p:grpSp>
        <p:nvGrpSpPr>
          <p:cNvPr id="15" name="群組 14"/>
          <p:cNvGrpSpPr/>
          <p:nvPr/>
        </p:nvGrpSpPr>
        <p:grpSpPr>
          <a:xfrm>
            <a:off x="818896" y="915625"/>
            <a:ext cx="11049000" cy="5942375"/>
            <a:chOff x="773176" y="1035996"/>
            <a:chExt cx="11049000" cy="5942375"/>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321040" y="2907790"/>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5888736" y="4834449"/>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024128" y="4834448"/>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456432" y="4834445"/>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p:cNvPicPr>
              <a:picLocks noChangeAspect="1"/>
            </p:cNvPicPr>
            <p:nvPr/>
          </p:nvPicPr>
          <p:blipFill rotWithShape="1">
            <a:blip r:embed="rId2">
              <a:clrChange>
                <a:clrFrom>
                  <a:srgbClr val="FFFFFF"/>
                </a:clrFrom>
                <a:clrTo>
                  <a:srgbClr val="FFFFFF">
                    <a:alpha val="0"/>
                  </a:srgbClr>
                </a:clrTo>
              </a:clrChange>
            </a:blip>
            <a:srcRect l="695" t="4321" b="730"/>
            <a:stretch/>
          </p:blipFill>
          <p:spPr>
            <a:xfrm>
              <a:off x="773176" y="1035997"/>
              <a:ext cx="11049000" cy="5942374"/>
            </a:xfrm>
            <a:prstGeom prst="rect">
              <a:avLst/>
            </a:prstGeom>
          </p:spPr>
        </p:pic>
      </p:grpSp>
    </p:spTree>
    <p:extLst>
      <p:ext uri="{BB962C8B-B14F-4D97-AF65-F5344CB8AC3E}">
        <p14:creationId xmlns:p14="http://schemas.microsoft.com/office/powerpoint/2010/main" val="126315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1241" t="5697" r="887" b="1821"/>
          <a:stretch/>
        </p:blipFill>
        <p:spPr>
          <a:xfrm>
            <a:off x="320752" y="915281"/>
            <a:ext cx="5513120" cy="2930343"/>
          </a:xfrm>
          <a:prstGeom prst="rect">
            <a:avLst/>
          </a:prstGeom>
        </p:spPr>
      </p:pic>
      <p:sp>
        <p:nvSpPr>
          <p:cNvPr id="5" name="文字方塊 4"/>
          <p:cNvSpPr txBox="1"/>
          <p:nvPr/>
        </p:nvSpPr>
        <p:spPr>
          <a:xfrm>
            <a:off x="320752" y="3971796"/>
            <a:ext cx="4568076" cy="2031325"/>
          </a:xfrm>
          <a:prstGeom prst="rect">
            <a:avLst/>
          </a:prstGeom>
          <a:noFill/>
        </p:spPr>
        <p:txBody>
          <a:bodyPr wrap="square" rtlCol="0">
            <a:spAutoFit/>
          </a:bodyPr>
          <a:lstStyle/>
          <a:p>
            <a:r>
              <a:rPr lang="en-US" altLang="zh-TW" dirty="0" smtClean="0"/>
              <a:t>Steps to calculate detritus OC:</a:t>
            </a:r>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season</a:t>
            </a:r>
          </a:p>
        </p:txBody>
      </p:sp>
      <p:sp>
        <p:nvSpPr>
          <p:cNvPr id="10" name="文字方塊 9"/>
          <p:cNvSpPr txBox="1"/>
          <p:nvPr/>
        </p:nvSpPr>
        <p:spPr>
          <a:xfrm>
            <a:off x="201880" y="265889"/>
            <a:ext cx="2132250" cy="523220"/>
          </a:xfrm>
          <a:prstGeom prst="rect">
            <a:avLst/>
          </a:prstGeom>
          <a:noFill/>
        </p:spPr>
        <p:txBody>
          <a:bodyPr wrap="none" rtlCol="0">
            <a:spAutoFit/>
          </a:bodyPr>
          <a:lstStyle/>
          <a:p>
            <a:r>
              <a:rPr lang="en-US" altLang="zh-TW" sz="2800" dirty="0" smtClean="0"/>
              <a:t>GC1</a:t>
            </a:r>
            <a:r>
              <a:rPr lang="zh-TW" altLang="en-US" sz="2800" dirty="0" smtClean="0"/>
              <a:t> </a:t>
            </a:r>
            <a:r>
              <a:rPr lang="en-US" altLang="zh-TW" sz="2800" dirty="0" smtClean="0"/>
              <a:t>(revised)</a:t>
            </a:r>
            <a:endParaRPr lang="zh-TW" altLang="en-US" sz="2800" dirty="0"/>
          </a:p>
        </p:txBody>
      </p:sp>
      <p:pic>
        <p:nvPicPr>
          <p:cNvPr id="11" name="圖片 10"/>
          <p:cNvPicPr>
            <a:picLocks noChangeAspect="1"/>
          </p:cNvPicPr>
          <p:nvPr/>
        </p:nvPicPr>
        <p:blipFill rotWithShape="1">
          <a:blip r:embed="rId3"/>
          <a:srcRect l="833" t="4568" r="833"/>
          <a:stretch/>
        </p:blipFill>
        <p:spPr>
          <a:xfrm>
            <a:off x="5989320" y="110609"/>
            <a:ext cx="5705856" cy="3114849"/>
          </a:xfrm>
          <a:prstGeom prst="rect">
            <a:avLst/>
          </a:prstGeom>
        </p:spPr>
      </p:pic>
      <p:sp>
        <p:nvSpPr>
          <p:cNvPr id="4" name="矩形 3"/>
          <p:cNvSpPr/>
          <p:nvPr/>
        </p:nvSpPr>
        <p:spPr>
          <a:xfrm>
            <a:off x="6071616" y="3368191"/>
            <a:ext cx="3778599" cy="646331"/>
          </a:xfrm>
          <a:prstGeom prst="rect">
            <a:avLst/>
          </a:prstGeom>
        </p:spPr>
        <p:txBody>
          <a:bodyPr wrap="none">
            <a:spAutoFit/>
          </a:bodyPr>
          <a:lstStyle/>
          <a:p>
            <a:r>
              <a:rPr lang="en-US" altLang="zh-TW" dirty="0"/>
              <a:t>Steps to calculate </a:t>
            </a:r>
            <a:r>
              <a:rPr lang="en-US" altLang="zh-TW" dirty="0" err="1" smtClean="0"/>
              <a:t>bactieria</a:t>
            </a:r>
            <a:r>
              <a:rPr lang="en-US" altLang="zh-TW" dirty="0" smtClean="0"/>
              <a:t> :</a:t>
            </a:r>
            <a:endParaRPr lang="en-US" altLang="zh-TW" dirty="0"/>
          </a:p>
          <a:p>
            <a:pPr marL="457200" indent="-457200">
              <a:buFont typeface="+mj-lt"/>
              <a:buAutoNum type="arabicPeriod"/>
            </a:pPr>
            <a:r>
              <a:rPr lang="zh-TW" altLang="en-US" dirty="0" smtClean="0"/>
              <a:t>#</a:t>
            </a:r>
            <a:r>
              <a:rPr lang="zh-TW" altLang="en-US" dirty="0"/>
              <a:t>bac/ml(cm3)*(10)cm-</a:t>
            </a:r>
            <a:r>
              <a:rPr lang="zh-TW" altLang="en-US" dirty="0" smtClean="0"/>
              <a:t>&gt; </a:t>
            </a:r>
            <a:r>
              <a:rPr lang="en-US" altLang="zh-TW" dirty="0" err="1" smtClean="0"/>
              <a:t>mgC</a:t>
            </a:r>
            <a:r>
              <a:rPr lang="en-US" altLang="zh-TW" dirty="0" smtClean="0"/>
              <a:t>/</a:t>
            </a:r>
            <a:r>
              <a:rPr lang="zh-TW" altLang="en-US" dirty="0" smtClean="0"/>
              <a:t>m2</a:t>
            </a:r>
            <a:endParaRPr lang="zh-TW" altLang="en-US" dirty="0"/>
          </a:p>
        </p:txBody>
      </p:sp>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27192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27192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27192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27192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27192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3962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9624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4"/>
                          <a:stretch>
                            <a:fillRect l="-63430" t="-107692" r="-826" b="-327692"/>
                          </a:stretch>
                        </a:blipFill>
                      </a:tcPr>
                    </a:tc>
                    <a:extLst>
                      <a:ext uri="{0D108BD9-81ED-4DB2-BD59-A6C34878D82A}">
                        <a16:rowId xmlns:a16="http://schemas.microsoft.com/office/drawing/2014/main" val="2456497944"/>
                      </a:ext>
                    </a:extLst>
                  </a:tr>
                  <a:tr h="39624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4"/>
                          <a:stretch>
                            <a:fillRect l="-63430" t="-204545" r="-826" b="-222727"/>
                          </a:stretch>
                        </a:blipFill>
                      </a:tcPr>
                    </a:tc>
                    <a:extLst>
                      <a:ext uri="{0D108BD9-81ED-4DB2-BD59-A6C34878D82A}">
                        <a16:rowId xmlns:a16="http://schemas.microsoft.com/office/drawing/2014/main" val="2306985949"/>
                      </a:ext>
                    </a:extLst>
                  </a:tr>
                  <a:tr h="39624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4"/>
                          <a:stretch>
                            <a:fillRect l="-63430" t="-309231" r="-826" b="-126154"/>
                          </a:stretch>
                        </a:blipFill>
                      </a:tcPr>
                    </a:tc>
                    <a:extLst>
                      <a:ext uri="{0D108BD9-81ED-4DB2-BD59-A6C34878D82A}">
                        <a16:rowId xmlns:a16="http://schemas.microsoft.com/office/drawing/2014/main" val="3741266617"/>
                      </a:ext>
                    </a:extLst>
                  </a:tr>
                  <a:tr h="39624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4"/>
                          <a:stretch>
                            <a:fillRect l="-63430" t="-409231" r="-826" b="-26154"/>
                          </a:stretch>
                        </a:blipFill>
                      </a:tcPr>
                    </a:tc>
                    <a:extLst>
                      <a:ext uri="{0D108BD9-81ED-4DB2-BD59-A6C34878D82A}">
                        <a16:rowId xmlns:a16="http://schemas.microsoft.com/office/drawing/2014/main" val="1523799684"/>
                      </a:ext>
                    </a:extLst>
                  </a:tr>
                </a:tbl>
              </a:graphicData>
            </a:graphic>
          </p:graphicFrame>
        </mc:Fallback>
      </mc:AlternateContent>
      <p:sp>
        <p:nvSpPr>
          <p:cNvPr id="13" name="矩形 12"/>
          <p:cNvSpPr/>
          <p:nvPr/>
        </p:nvSpPr>
        <p:spPr>
          <a:xfrm>
            <a:off x="6035040" y="4370247"/>
            <a:ext cx="1731564" cy="369332"/>
          </a:xfrm>
          <a:prstGeom prst="rect">
            <a:avLst/>
          </a:prstGeom>
        </p:spPr>
        <p:txBody>
          <a:bodyPr wrap="none">
            <a:spAutoFit/>
          </a:bodyPr>
          <a:lstStyle/>
          <a:p>
            <a:r>
              <a:rPr lang="en-US" altLang="zh-TW" dirty="0" smtClean="0"/>
              <a:t>Final used stock:</a:t>
            </a:r>
            <a:endParaRPr lang="en-US" altLang="zh-TW"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32878</TotalTime>
  <Words>1860</Words>
  <Application>Microsoft Office PowerPoint</Application>
  <PresentationFormat>寬螢幕</PresentationFormat>
  <Paragraphs>532</Paragraphs>
  <Slides>34</Slides>
  <Notes>15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34</vt:i4>
      </vt:variant>
    </vt:vector>
  </HeadingPairs>
  <TitlesOfParts>
    <vt:vector size="43"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145</cp:revision>
  <dcterms:created xsi:type="dcterms:W3CDTF">2021-09-01T07:54:39Z</dcterms:created>
  <dcterms:modified xsi:type="dcterms:W3CDTF">2022-02-05T04:47:44Z</dcterms:modified>
</cp:coreProperties>
</file>